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778" r:id="rId2"/>
    <p:sldId id="770" r:id="rId3"/>
    <p:sldId id="772" r:id="rId4"/>
    <p:sldId id="771" r:id="rId5"/>
    <p:sldId id="774" r:id="rId6"/>
    <p:sldId id="773" r:id="rId7"/>
    <p:sldId id="740" r:id="rId8"/>
    <p:sldId id="739" r:id="rId9"/>
    <p:sldId id="745" r:id="rId10"/>
    <p:sldId id="741" r:id="rId11"/>
    <p:sldId id="744" r:id="rId12"/>
    <p:sldId id="742" r:id="rId13"/>
    <p:sldId id="714" r:id="rId14"/>
    <p:sldId id="715" r:id="rId15"/>
    <p:sldId id="716" r:id="rId16"/>
    <p:sldId id="780" r:id="rId17"/>
    <p:sldId id="781" r:id="rId18"/>
    <p:sldId id="726" r:id="rId19"/>
    <p:sldId id="782" r:id="rId20"/>
    <p:sldId id="783" r:id="rId21"/>
    <p:sldId id="727" r:id="rId22"/>
    <p:sldId id="728" r:id="rId23"/>
    <p:sldId id="729" r:id="rId24"/>
    <p:sldId id="759" r:id="rId25"/>
    <p:sldId id="730" r:id="rId26"/>
    <p:sldId id="784" r:id="rId27"/>
    <p:sldId id="721" r:id="rId28"/>
    <p:sldId id="722" r:id="rId29"/>
    <p:sldId id="723" r:id="rId30"/>
    <p:sldId id="724" r:id="rId31"/>
    <p:sldId id="736" r:id="rId32"/>
    <p:sldId id="746" r:id="rId33"/>
    <p:sldId id="748" r:id="rId34"/>
    <p:sldId id="725" r:id="rId35"/>
    <p:sldId id="749" r:id="rId36"/>
    <p:sldId id="750" r:id="rId37"/>
    <p:sldId id="751" r:id="rId38"/>
    <p:sldId id="752" r:id="rId39"/>
    <p:sldId id="753" r:id="rId40"/>
    <p:sldId id="754" r:id="rId41"/>
    <p:sldId id="755" r:id="rId42"/>
    <p:sldId id="757" r:id="rId43"/>
    <p:sldId id="775" r:id="rId44"/>
    <p:sldId id="747" r:id="rId45"/>
    <p:sldId id="732" r:id="rId46"/>
    <p:sldId id="733" r:id="rId47"/>
    <p:sldId id="734" r:id="rId48"/>
    <p:sldId id="735" r:id="rId49"/>
    <p:sldId id="760" r:id="rId50"/>
    <p:sldId id="764" r:id="rId51"/>
    <p:sldId id="765" r:id="rId52"/>
    <p:sldId id="761" r:id="rId53"/>
    <p:sldId id="766" r:id="rId54"/>
    <p:sldId id="767" r:id="rId55"/>
    <p:sldId id="768" r:id="rId56"/>
    <p:sldId id="769" r:id="rId57"/>
    <p:sldId id="776" r:id="rId58"/>
    <p:sldId id="777" r:id="rId59"/>
    <p:sldId id="779" r:id="rId60"/>
  </p:sldIdLst>
  <p:sldSz cx="9144000" cy="6858000" type="screen4x3"/>
  <p:notesSz cx="6858000" cy="9144000"/>
  <p:defaultTextStyle>
    <a:defPPr>
      <a:defRPr lang="ja-JP"/>
    </a:defPPr>
    <a:lvl1pPr algn="l" rtl="0" eaLnBrk="0" fontAlgn="base" hangingPunct="0">
      <a:spcBef>
        <a:spcPct val="0"/>
      </a:spcBef>
      <a:spcAft>
        <a:spcPct val="0"/>
      </a:spcAft>
      <a:defRPr kumimoji="1"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kumimoji="1"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kumimoji="1"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kumimoji="1"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kumimoji="1" sz="2400" kern="1200">
        <a:solidFill>
          <a:schemeClr val="tx1"/>
        </a:solidFill>
        <a:latin typeface="Times New Roman" charset="0"/>
        <a:ea typeface="ＭＳ Ｐゴシック" charset="-128"/>
        <a:cs typeface="+mn-cs"/>
      </a:defRPr>
    </a:lvl5pPr>
    <a:lvl6pPr marL="2286000" algn="l" defTabSz="914400" rtl="0" eaLnBrk="1" latinLnBrk="0" hangingPunct="1">
      <a:defRPr kumimoji="1" sz="2400" kern="1200">
        <a:solidFill>
          <a:schemeClr val="tx1"/>
        </a:solidFill>
        <a:latin typeface="Times New Roman" charset="0"/>
        <a:ea typeface="ＭＳ Ｐゴシック" charset="-128"/>
        <a:cs typeface="+mn-cs"/>
      </a:defRPr>
    </a:lvl6pPr>
    <a:lvl7pPr marL="2743200" algn="l" defTabSz="914400" rtl="0" eaLnBrk="1" latinLnBrk="0" hangingPunct="1">
      <a:defRPr kumimoji="1" sz="2400" kern="1200">
        <a:solidFill>
          <a:schemeClr val="tx1"/>
        </a:solidFill>
        <a:latin typeface="Times New Roman" charset="0"/>
        <a:ea typeface="ＭＳ Ｐゴシック" charset="-128"/>
        <a:cs typeface="+mn-cs"/>
      </a:defRPr>
    </a:lvl7pPr>
    <a:lvl8pPr marL="3200400" algn="l" defTabSz="914400" rtl="0" eaLnBrk="1" latinLnBrk="0" hangingPunct="1">
      <a:defRPr kumimoji="1" sz="2400" kern="1200">
        <a:solidFill>
          <a:schemeClr val="tx1"/>
        </a:solidFill>
        <a:latin typeface="Times New Roman" charset="0"/>
        <a:ea typeface="ＭＳ Ｐゴシック" charset="-128"/>
        <a:cs typeface="+mn-cs"/>
      </a:defRPr>
    </a:lvl8pPr>
    <a:lvl9pPr marL="3657600" algn="l" defTabSz="914400" rtl="0" eaLnBrk="1" latinLnBrk="0" hangingPunct="1">
      <a:defRPr kumimoji="1" sz="2400"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521" autoAdjust="0"/>
  </p:normalViewPr>
  <p:slideViewPr>
    <p:cSldViewPr>
      <p:cViewPr varScale="1">
        <p:scale>
          <a:sx n="100" d="100"/>
          <a:sy n="100" d="100"/>
        </p:scale>
        <p:origin x="-1944" y="-90"/>
      </p:cViewPr>
      <p:guideLst>
        <p:guide orient="horz" pos="2160"/>
        <p:guide pos="2880"/>
      </p:guideLst>
    </p:cSldViewPr>
  </p:slideViewPr>
  <p:outlineViewPr>
    <p:cViewPr>
      <p:scale>
        <a:sx n="33" d="100"/>
        <a:sy n="33" d="100"/>
      </p:scale>
      <p:origin x="252" y="8094"/>
    </p:cViewPr>
  </p:outlineViewPr>
  <p:notesTextViewPr>
    <p:cViewPr>
      <p:scale>
        <a:sx n="100" d="100"/>
        <a:sy n="100" d="100"/>
      </p:scale>
      <p:origin x="0" y="0"/>
    </p:cViewPr>
  </p:notesTextViewPr>
  <p:sorterViewPr>
    <p:cViewPr>
      <p:scale>
        <a:sx n="66" d="100"/>
        <a:sy n="66" d="100"/>
      </p:scale>
      <p:origin x="0" y="414"/>
    </p:cViewPr>
  </p:sorterViewPr>
  <p:notesViewPr>
    <p:cSldViewPr>
      <p:cViewPr varScale="1">
        <p:scale>
          <a:sx n="88" d="100"/>
          <a:sy n="88" d="100"/>
        </p:scale>
        <p:origin x="-38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200"/>
            </a:lvl1pPr>
          </a:lstStyle>
          <a:p>
            <a:pPr>
              <a:defRPr/>
            </a:pPr>
            <a:endParaRPr lang="en-US" altLang="ja-JP"/>
          </a:p>
        </p:txBody>
      </p:sp>
      <p:sp>
        <p:nvSpPr>
          <p:cNvPr id="2051"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200"/>
            </a:lvl1pPr>
          </a:lstStyle>
          <a:p>
            <a:pPr>
              <a:defRPr/>
            </a:pPr>
            <a:endParaRPr lang="en-US" altLang="ja-JP"/>
          </a:p>
        </p:txBody>
      </p:sp>
      <p:sp>
        <p:nvSpPr>
          <p:cNvPr id="2052"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spcBef>
                <a:spcPct val="50000"/>
              </a:spcBef>
              <a:defRPr sz="1200"/>
            </a:lvl1pPr>
          </a:lstStyle>
          <a:p>
            <a:pPr>
              <a:defRPr/>
            </a:pPr>
            <a:endParaRPr lang="en-US" altLang="ja-JP"/>
          </a:p>
        </p:txBody>
      </p:sp>
      <p:sp>
        <p:nvSpPr>
          <p:cNvPr id="2053"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200"/>
            </a:lvl1pPr>
          </a:lstStyle>
          <a:p>
            <a:pPr>
              <a:defRPr/>
            </a:pPr>
            <a:fld id="{14905C51-EDE7-4DF2-A1B5-BA93F13FAB69}" type="slidenum">
              <a:rPr lang="en-US" altLang="ja-JP"/>
              <a:pPr>
                <a:defRPr/>
              </a:pPr>
              <a:t>‹#›</a:t>
            </a:fld>
            <a:endParaRPr lang="en-US" altLang="ja-JP"/>
          </a:p>
        </p:txBody>
      </p:sp>
    </p:spTree>
    <p:extLst>
      <p:ext uri="{BB962C8B-B14F-4D97-AF65-F5344CB8AC3E}">
        <p14:creationId xmlns:p14="http://schemas.microsoft.com/office/powerpoint/2010/main" val="3770195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200"/>
            </a:lvl1pPr>
          </a:lstStyle>
          <a:p>
            <a:pPr>
              <a:defRPr/>
            </a:pPr>
            <a:endParaRPr lang="en-US" altLang="ja-JP"/>
          </a:p>
        </p:txBody>
      </p:sp>
      <p:sp>
        <p:nvSpPr>
          <p:cNvPr id="4099" name="Rectangle 1027"/>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200"/>
            </a:lvl1pPr>
          </a:lstStyle>
          <a:p>
            <a:pPr>
              <a:defRPr/>
            </a:pPr>
            <a:endParaRPr lang="en-US" altLang="ja-JP"/>
          </a:p>
        </p:txBody>
      </p:sp>
      <p:sp>
        <p:nvSpPr>
          <p:cNvPr id="34820" name="Rectangle 1028"/>
          <p:cNvSpPr>
            <a:spLocks noGrp="1" noRot="1" noChangeAspect="1" noChangeArrowheads="1"/>
          </p:cNvSpPr>
          <p:nvPr>
            <p:ph type="sldImg" idx="2"/>
          </p:nvPr>
        </p:nvSpPr>
        <p:spPr bwMode="auto">
          <a:xfrm>
            <a:off x="1143000" y="685800"/>
            <a:ext cx="45720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noProof="0" smtClean="0"/>
              <a:t>マスターテキストの書式設定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spcBef>
                <a:spcPct val="50000"/>
              </a:spcBef>
              <a:defRPr sz="1200"/>
            </a:lvl1pPr>
          </a:lstStyle>
          <a:p>
            <a:pPr>
              <a:defRPr/>
            </a:pPr>
            <a:endParaRPr lang="en-US" altLang="ja-JP"/>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200"/>
            </a:lvl1pPr>
          </a:lstStyle>
          <a:p>
            <a:pPr>
              <a:defRPr/>
            </a:pPr>
            <a:fld id="{BF9AC427-092B-455A-833F-D4403073F1B0}" type="slidenum">
              <a:rPr lang="en-US" altLang="ja-JP"/>
              <a:pPr>
                <a:defRPr/>
              </a:pPr>
              <a:t>‹#›</a:t>
            </a:fld>
            <a:endParaRPr lang="en-US" altLang="ja-JP"/>
          </a:p>
        </p:txBody>
      </p:sp>
    </p:spTree>
    <p:extLst>
      <p:ext uri="{BB962C8B-B14F-4D97-AF65-F5344CB8AC3E}">
        <p14:creationId xmlns:p14="http://schemas.microsoft.com/office/powerpoint/2010/main" val="2422547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8</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41</a:t>
            </a:fld>
            <a:endParaRPr lang="en-US" altLang="ja-JP"/>
          </a:p>
        </p:txBody>
      </p:sp>
    </p:spTree>
    <p:extLst>
      <p:ext uri="{BB962C8B-B14F-4D97-AF65-F5344CB8AC3E}">
        <p14:creationId xmlns:p14="http://schemas.microsoft.com/office/powerpoint/2010/main" val="388449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46</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47</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48</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56</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57</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58</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9</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11</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latin typeface="Times New Roman" pitchFamily="18" charset="0"/>
              <a:ea typeface="ＭＳ Ｐ明朝" pitchFamily="18" charset="-128"/>
            </a:endParaRPr>
          </a:p>
        </p:txBody>
      </p:sp>
      <p:sp>
        <p:nvSpPr>
          <p:cNvPr id="1710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B214AC96-0CC2-4865-B516-3CA9B9C1CD51}" type="slidenum">
              <a:rPr lang="en-US" altLang="ja-JP" smtClean="0">
                <a:solidFill>
                  <a:prstClr val="black"/>
                </a:solidFill>
                <a:latin typeface="Times New Roman" pitchFamily="18" charset="0"/>
              </a:rPr>
              <a:pPr eaLnBrk="1" hangingPunct="1">
                <a:spcBef>
                  <a:spcPct val="0"/>
                </a:spcBef>
              </a:pPr>
              <a:t>15</a:t>
            </a:fld>
            <a:endParaRPr lang="en-US" altLang="ja-JP" smtClean="0">
              <a:solidFill>
                <a:prstClr val="black"/>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21</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22</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23</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24</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F9AC427-092B-455A-833F-D4403073F1B0}" type="slidenum">
              <a:rPr lang="en-US" altLang="ja-JP" smtClean="0"/>
              <a:pPr>
                <a:defRPr/>
              </a:pPr>
              <a:t>25</a:t>
            </a:fld>
            <a:endParaRPr lang="en-US" altLang="ja-JP"/>
          </a:p>
        </p:txBody>
      </p:sp>
    </p:spTree>
    <p:extLst>
      <p:ext uri="{BB962C8B-B14F-4D97-AF65-F5344CB8AC3E}">
        <p14:creationId xmlns:p14="http://schemas.microsoft.com/office/powerpoint/2010/main" val="3372050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D38AC9C-B706-499D-9505-9B380490A996}" type="slidenum">
              <a:rPr lang="en-US" altLang="ja-JP"/>
              <a:pPr>
                <a:defRPr/>
              </a:pPr>
              <a:t>‹#›</a:t>
            </a:fld>
            <a:endParaRPr lang="en-US" altLang="ja-JP"/>
          </a:p>
        </p:txBody>
      </p:sp>
    </p:spTree>
    <p:extLst>
      <p:ext uri="{BB962C8B-B14F-4D97-AF65-F5344CB8AC3E}">
        <p14:creationId xmlns:p14="http://schemas.microsoft.com/office/powerpoint/2010/main" val="410719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245510C-9376-4D1A-97D5-44CCF6FE90D9}" type="slidenum">
              <a:rPr lang="en-US" altLang="ja-JP"/>
              <a:pPr>
                <a:defRPr/>
              </a:pPr>
              <a:t>‹#›</a:t>
            </a:fld>
            <a:endParaRPr lang="en-US" altLang="ja-JP"/>
          </a:p>
        </p:txBody>
      </p:sp>
    </p:spTree>
    <p:extLst>
      <p:ext uri="{BB962C8B-B14F-4D97-AF65-F5344CB8AC3E}">
        <p14:creationId xmlns:p14="http://schemas.microsoft.com/office/powerpoint/2010/main" val="303230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E682080-F95B-408D-8DB6-A7C3A564979F}" type="slidenum">
              <a:rPr lang="en-US" altLang="ja-JP"/>
              <a:pPr>
                <a:defRPr/>
              </a:pPr>
              <a:t>‹#›</a:t>
            </a:fld>
            <a:endParaRPr lang="en-US" altLang="ja-JP"/>
          </a:p>
        </p:txBody>
      </p:sp>
    </p:spTree>
    <p:extLst>
      <p:ext uri="{BB962C8B-B14F-4D97-AF65-F5344CB8AC3E}">
        <p14:creationId xmlns:p14="http://schemas.microsoft.com/office/powerpoint/2010/main" val="3689671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685800" y="1981200"/>
            <a:ext cx="77724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85800" y="4114800"/>
            <a:ext cx="77724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4D240FE-7262-4573-9E44-21F1BC6A13D5}" type="slidenum">
              <a:rPr lang="en-US" altLang="ja-JP"/>
              <a:pPr>
                <a:defRPr/>
              </a:pPr>
              <a:t>‹#›</a:t>
            </a:fld>
            <a:endParaRPr lang="en-US" altLang="ja-JP"/>
          </a:p>
        </p:txBody>
      </p:sp>
    </p:spTree>
    <p:extLst>
      <p:ext uri="{BB962C8B-B14F-4D97-AF65-F5344CB8AC3E}">
        <p14:creationId xmlns:p14="http://schemas.microsoft.com/office/powerpoint/2010/main" val="70135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00A1E2-5276-4C87-94AE-010F006FEBD4}" type="slidenum">
              <a:rPr lang="en-US" altLang="ja-JP"/>
              <a:pPr>
                <a:defRPr/>
              </a:pPr>
              <a:t>‹#›</a:t>
            </a:fld>
            <a:endParaRPr lang="en-US" altLang="ja-JP"/>
          </a:p>
        </p:txBody>
      </p:sp>
    </p:spTree>
    <p:extLst>
      <p:ext uri="{BB962C8B-B14F-4D97-AF65-F5344CB8AC3E}">
        <p14:creationId xmlns:p14="http://schemas.microsoft.com/office/powerpoint/2010/main" val="33185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53727B7-8756-44B0-A48D-288899D94E79}" type="slidenum">
              <a:rPr lang="en-US" altLang="ja-JP"/>
              <a:pPr>
                <a:defRPr/>
              </a:pPr>
              <a:t>‹#›</a:t>
            </a:fld>
            <a:endParaRPr lang="en-US" altLang="ja-JP"/>
          </a:p>
        </p:txBody>
      </p:sp>
    </p:spTree>
    <p:extLst>
      <p:ext uri="{BB962C8B-B14F-4D97-AF65-F5344CB8AC3E}">
        <p14:creationId xmlns:p14="http://schemas.microsoft.com/office/powerpoint/2010/main" val="259409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4489E82-BFFA-44C7-9AEE-9A51CBE0AAF5}" type="slidenum">
              <a:rPr lang="en-US" altLang="ja-JP"/>
              <a:pPr>
                <a:defRPr/>
              </a:pPr>
              <a:t>‹#›</a:t>
            </a:fld>
            <a:endParaRPr lang="en-US" altLang="ja-JP"/>
          </a:p>
        </p:txBody>
      </p:sp>
    </p:spTree>
    <p:extLst>
      <p:ext uri="{BB962C8B-B14F-4D97-AF65-F5344CB8AC3E}">
        <p14:creationId xmlns:p14="http://schemas.microsoft.com/office/powerpoint/2010/main" val="423615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95B5663-36C1-4F18-B2CC-E4039A7786AC}" type="slidenum">
              <a:rPr lang="en-US" altLang="ja-JP"/>
              <a:pPr>
                <a:defRPr/>
              </a:pPr>
              <a:t>‹#›</a:t>
            </a:fld>
            <a:endParaRPr lang="en-US" altLang="ja-JP"/>
          </a:p>
        </p:txBody>
      </p:sp>
    </p:spTree>
    <p:extLst>
      <p:ext uri="{BB962C8B-B14F-4D97-AF65-F5344CB8AC3E}">
        <p14:creationId xmlns:p14="http://schemas.microsoft.com/office/powerpoint/2010/main" val="161932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027ED46-6EAE-4AA6-B489-37D352A120CE}" type="slidenum">
              <a:rPr lang="en-US" altLang="ja-JP"/>
              <a:pPr>
                <a:defRPr/>
              </a:pPr>
              <a:t>‹#›</a:t>
            </a:fld>
            <a:endParaRPr lang="en-US" altLang="ja-JP"/>
          </a:p>
        </p:txBody>
      </p:sp>
    </p:spTree>
    <p:extLst>
      <p:ext uri="{BB962C8B-B14F-4D97-AF65-F5344CB8AC3E}">
        <p14:creationId xmlns:p14="http://schemas.microsoft.com/office/powerpoint/2010/main" val="294826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297C950-6750-4F63-B578-8AD0363862F5}" type="slidenum">
              <a:rPr lang="en-US" altLang="ja-JP"/>
              <a:pPr>
                <a:defRPr/>
              </a:pPr>
              <a:t>‹#›</a:t>
            </a:fld>
            <a:endParaRPr lang="en-US" altLang="ja-JP"/>
          </a:p>
        </p:txBody>
      </p:sp>
    </p:spTree>
    <p:extLst>
      <p:ext uri="{BB962C8B-B14F-4D97-AF65-F5344CB8AC3E}">
        <p14:creationId xmlns:p14="http://schemas.microsoft.com/office/powerpoint/2010/main" val="126899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386A33D-ADF6-47BB-97DB-DA7A416E6BED}" type="slidenum">
              <a:rPr lang="en-US" altLang="ja-JP"/>
              <a:pPr>
                <a:defRPr/>
              </a:pPr>
              <a:t>‹#›</a:t>
            </a:fld>
            <a:endParaRPr lang="en-US" altLang="ja-JP"/>
          </a:p>
        </p:txBody>
      </p:sp>
    </p:spTree>
    <p:extLst>
      <p:ext uri="{BB962C8B-B14F-4D97-AF65-F5344CB8AC3E}">
        <p14:creationId xmlns:p14="http://schemas.microsoft.com/office/powerpoint/2010/main" val="42842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2A3D74-7503-4FBF-A635-757E2BE42298}" type="slidenum">
              <a:rPr lang="en-US" altLang="ja-JP"/>
              <a:pPr>
                <a:defRPr/>
              </a:pPr>
              <a:t>‹#›</a:t>
            </a:fld>
            <a:endParaRPr lang="en-US" altLang="ja-JP"/>
          </a:p>
        </p:txBody>
      </p:sp>
    </p:spTree>
    <p:extLst>
      <p:ext uri="{BB962C8B-B14F-4D97-AF65-F5344CB8AC3E}">
        <p14:creationId xmlns:p14="http://schemas.microsoft.com/office/powerpoint/2010/main" val="127699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19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a:lvl1pPr>
          </a:lstStyle>
          <a:p>
            <a:pPr>
              <a:defRPr/>
            </a:pPr>
            <a:fld id="{5E168A86-81C0-4540-AF52-F3B13FFBBDE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128"/>
        </a:defRPr>
      </a:lvl5pPr>
      <a:lvl6pPr marL="457200" algn="ctr" rtl="0" fontAlgn="base">
        <a:spcBef>
          <a:spcPct val="0"/>
        </a:spcBef>
        <a:spcAft>
          <a:spcPct val="0"/>
        </a:spcAft>
        <a:defRPr kumimoji="1" sz="4400">
          <a:solidFill>
            <a:schemeClr val="tx2"/>
          </a:solidFill>
          <a:latin typeface="Times New Roman" charset="0"/>
          <a:ea typeface="ＭＳ Ｐゴシック" charset="-128"/>
        </a:defRPr>
      </a:lvl6pPr>
      <a:lvl7pPr marL="914400" algn="ctr" rtl="0" fontAlgn="base">
        <a:spcBef>
          <a:spcPct val="0"/>
        </a:spcBef>
        <a:spcAft>
          <a:spcPct val="0"/>
        </a:spcAft>
        <a:defRPr kumimoji="1" sz="4400">
          <a:solidFill>
            <a:schemeClr val="tx2"/>
          </a:solidFill>
          <a:latin typeface="Times New Roman" charset="0"/>
          <a:ea typeface="ＭＳ Ｐゴシック" charset="-128"/>
        </a:defRPr>
      </a:lvl7pPr>
      <a:lvl8pPr marL="1371600" algn="ctr" rtl="0" fontAlgn="base">
        <a:spcBef>
          <a:spcPct val="0"/>
        </a:spcBef>
        <a:spcAft>
          <a:spcPct val="0"/>
        </a:spcAft>
        <a:defRPr kumimoji="1" sz="4400">
          <a:solidFill>
            <a:schemeClr val="tx2"/>
          </a:solidFill>
          <a:latin typeface="Times New Roman" charset="0"/>
          <a:ea typeface="ＭＳ Ｐゴシック" charset="-128"/>
        </a:defRPr>
      </a:lvl8pPr>
      <a:lvl9pPr marL="1828800" algn="ctr" rtl="0" fontAlgn="base">
        <a:spcBef>
          <a:spcPct val="0"/>
        </a:spcBef>
        <a:spcAft>
          <a:spcPct val="0"/>
        </a:spcAft>
        <a:defRPr kumimoji="1" sz="4400">
          <a:solidFill>
            <a:schemeClr val="tx2"/>
          </a:solidFill>
          <a:latin typeface="Times New Roman"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bing.com/images/search?q=%e6%8a%b9%e6%b6%88%e5%be%aa%e7%92%b0%e9%9a%9c%e5%ae%b3&amp;view=detailv2&amp;&amp;id=47BFB5176CD890332588E750A8C998825803C3E7&amp;selectedIndex=28&amp;ccid=saQtaFBO&amp;simid=608046350989986473&amp;thid=OIP.Mb1a42d68504e71a02ed4bc39ac306e4bo0"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251520" y="620688"/>
            <a:ext cx="7010400" cy="20882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ja-JP" altLang="en-US" sz="2800" dirty="0">
                <a:solidFill>
                  <a:schemeClr val="bg1"/>
                </a:solidFill>
                <a:latin typeface="HGPｺﾞｼｯｸE" pitchFamily="50" charset="-128"/>
                <a:ea typeface="HGPｺﾞｼｯｸE" pitchFamily="50" charset="-128"/>
              </a:rPr>
              <a:t>糖尿病とインプラント治療</a:t>
            </a:r>
            <a:r>
              <a:rPr lang="ja-JP" altLang="en-US" sz="2800" dirty="0" smtClean="0">
                <a:solidFill>
                  <a:schemeClr val="bg1"/>
                </a:solidFill>
                <a:latin typeface="HGPｺﾞｼｯｸE" pitchFamily="50" charset="-128"/>
                <a:ea typeface="HGPｺﾞｼｯｸE" pitchFamily="50" charset="-128"/>
              </a:rPr>
              <a:t>～</a:t>
            </a: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r>
              <a:rPr lang="en-US" altLang="ja-JP" sz="2800" dirty="0" smtClean="0">
                <a:solidFill>
                  <a:schemeClr val="bg1"/>
                </a:solidFill>
                <a:latin typeface="HGPｺﾞｼｯｸE" pitchFamily="50" charset="-128"/>
                <a:ea typeface="HGPｺﾞｼｯｸE" pitchFamily="50" charset="-128"/>
              </a:rPr>
              <a:t>HbA1c</a:t>
            </a:r>
            <a:r>
              <a:rPr lang="ja-JP" altLang="en-US" sz="2800" dirty="0">
                <a:solidFill>
                  <a:schemeClr val="bg1"/>
                </a:solidFill>
                <a:latin typeface="HGPｺﾞｼｯｸE" pitchFamily="50" charset="-128"/>
                <a:ea typeface="HGPｺﾞｼｯｸE" pitchFamily="50" charset="-128"/>
              </a:rPr>
              <a:t>より末しょう循環障害に注意せよ</a:t>
            </a:r>
            <a:r>
              <a:rPr lang="ja-JP" altLang="en-US" sz="2800" dirty="0" smtClean="0">
                <a:solidFill>
                  <a:schemeClr val="bg1"/>
                </a:solidFill>
                <a:latin typeface="HGPｺﾞｼｯｸE" pitchFamily="50" charset="-128"/>
                <a:ea typeface="HGPｺﾞｼｯｸE" pitchFamily="50" charset="-128"/>
              </a:rPr>
              <a:t>，</a:t>
            </a: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r>
              <a:rPr lang="ja-JP" altLang="en-US" sz="2800" dirty="0" smtClean="0">
                <a:solidFill>
                  <a:schemeClr val="bg1"/>
                </a:solidFill>
                <a:latin typeface="HGPｺﾞｼｯｸE" pitchFamily="50" charset="-128"/>
                <a:ea typeface="HGPｺﾞｼｯｸE" pitchFamily="50" charset="-128"/>
              </a:rPr>
              <a:t>尿中</a:t>
            </a:r>
            <a:r>
              <a:rPr lang="ja-JP" altLang="en-US" sz="2800" dirty="0">
                <a:solidFill>
                  <a:schemeClr val="bg1"/>
                </a:solidFill>
                <a:latin typeface="HGPｺﾞｼｯｸE" pitchFamily="50" charset="-128"/>
                <a:ea typeface="HGPｺﾞｼｯｸE" pitchFamily="50" charset="-128"/>
              </a:rPr>
              <a:t>微少アルブミンの</a:t>
            </a:r>
            <a:r>
              <a:rPr lang="ja-JP" altLang="en-US" sz="2800" dirty="0" smtClean="0">
                <a:solidFill>
                  <a:schemeClr val="bg1"/>
                </a:solidFill>
                <a:latin typeface="HGPｺﾞｼｯｸE" pitchFamily="50" charset="-128"/>
                <a:ea typeface="HGPｺﾞｼｯｸE" pitchFamily="50" charset="-128"/>
              </a:rPr>
              <a:t>意義</a:t>
            </a: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endParaRPr lang="en-US" altLang="ja-JP" sz="2800" dirty="0">
              <a:solidFill>
                <a:schemeClr val="bg1"/>
              </a:solidFill>
              <a:latin typeface="HGPｺﾞｼｯｸE" pitchFamily="50" charset="-128"/>
              <a:ea typeface="HGPｺﾞｼｯｸE" pitchFamily="50" charset="-128"/>
            </a:endParaRPr>
          </a:p>
          <a:p>
            <a:pPr eaLnBrk="1" hangingPunct="1">
              <a:spcBef>
                <a:spcPct val="0"/>
              </a:spcBef>
              <a:buFontTx/>
              <a:buNone/>
            </a:pP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r>
              <a:rPr lang="ja-JP" altLang="en-US" sz="2800" dirty="0" smtClean="0">
                <a:solidFill>
                  <a:schemeClr val="bg1"/>
                </a:solidFill>
                <a:latin typeface="HGPｺﾞｼｯｸE" pitchFamily="50" charset="-128"/>
                <a:ea typeface="HGPｺﾞｼｯｸE" pitchFamily="50" charset="-128"/>
              </a:rPr>
              <a:t> </a:t>
            </a:r>
            <a:r>
              <a:rPr lang="ja-JP" altLang="en-US" sz="2800" dirty="0">
                <a:solidFill>
                  <a:schemeClr val="bg1"/>
                </a:solidFill>
                <a:latin typeface="HGPｺﾞｼｯｸE" pitchFamily="50" charset="-128"/>
                <a:ea typeface="HGPｺﾞｼｯｸE" pitchFamily="50" charset="-128"/>
              </a:rPr>
              <a:t>平成</a:t>
            </a:r>
            <a:r>
              <a:rPr lang="en-US" altLang="ja-JP" sz="2800" dirty="0">
                <a:solidFill>
                  <a:schemeClr val="bg1"/>
                </a:solidFill>
                <a:latin typeface="HGPｺﾞｼｯｸE" pitchFamily="50" charset="-128"/>
                <a:ea typeface="HGPｺﾞｼｯｸE" pitchFamily="50" charset="-128"/>
              </a:rPr>
              <a:t>28</a:t>
            </a:r>
            <a:r>
              <a:rPr lang="ja-JP" altLang="en-US" sz="2800" dirty="0">
                <a:solidFill>
                  <a:schemeClr val="bg1"/>
                </a:solidFill>
                <a:latin typeface="HGPｺﾞｼｯｸE" pitchFamily="50" charset="-128"/>
                <a:ea typeface="HGPｺﾞｼｯｸE" pitchFamily="50" charset="-128"/>
              </a:rPr>
              <a:t>年</a:t>
            </a:r>
            <a:r>
              <a:rPr lang="en-US" altLang="ja-JP" sz="2800" dirty="0">
                <a:solidFill>
                  <a:schemeClr val="bg1"/>
                </a:solidFill>
                <a:latin typeface="HGPｺﾞｼｯｸE" pitchFamily="50" charset="-128"/>
                <a:ea typeface="HGPｺﾞｼｯｸE" pitchFamily="50" charset="-128"/>
              </a:rPr>
              <a:t>11</a:t>
            </a:r>
            <a:r>
              <a:rPr lang="ja-JP" altLang="en-US" sz="2800" dirty="0" smtClean="0">
                <a:solidFill>
                  <a:schemeClr val="bg1"/>
                </a:solidFill>
                <a:latin typeface="HGPｺﾞｼｯｸE" pitchFamily="50" charset="-128"/>
                <a:ea typeface="HGPｺﾞｼｯｸE" pitchFamily="50" charset="-128"/>
              </a:rPr>
              <a:t>月</a:t>
            </a:r>
            <a:r>
              <a:rPr lang="en-US" altLang="ja-JP" sz="2800" dirty="0" smtClean="0">
                <a:solidFill>
                  <a:schemeClr val="bg1"/>
                </a:solidFill>
                <a:latin typeface="HGPｺﾞｼｯｸE" pitchFamily="50" charset="-128"/>
                <a:ea typeface="HGPｺﾞｼｯｸE" pitchFamily="50" charset="-128"/>
              </a:rPr>
              <a:t>16</a:t>
            </a:r>
            <a:r>
              <a:rPr lang="ja-JP" altLang="en-US" sz="2800" dirty="0" smtClean="0">
                <a:solidFill>
                  <a:schemeClr val="bg1"/>
                </a:solidFill>
                <a:latin typeface="HGPｺﾞｼｯｸE" pitchFamily="50" charset="-128"/>
                <a:ea typeface="HGPｺﾞｼｯｸE" pitchFamily="50" charset="-128"/>
              </a:rPr>
              <a:t>日</a:t>
            </a:r>
            <a:r>
              <a:rPr lang="ja-JP" altLang="en-US" sz="2800" dirty="0">
                <a:solidFill>
                  <a:schemeClr val="bg1"/>
                </a:solidFill>
                <a:latin typeface="HGPｺﾞｼｯｸE" pitchFamily="50" charset="-128"/>
                <a:ea typeface="HGPｺﾞｼｯｸE" pitchFamily="50" charset="-128"/>
              </a:rPr>
              <a:t>　健学の会　帯広</a:t>
            </a:r>
            <a:endParaRPr lang="ja-JP" altLang="ja-JP" sz="2800" dirty="0">
              <a:solidFill>
                <a:schemeClr val="bg1"/>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272612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49"/>
            <a:ext cx="9252520" cy="691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矢印コネクタ 3"/>
          <p:cNvCxnSpPr/>
          <p:nvPr/>
        </p:nvCxnSpPr>
        <p:spPr bwMode="auto">
          <a:xfrm flipH="1">
            <a:off x="5003800" y="2996952"/>
            <a:ext cx="576312" cy="1296144"/>
          </a:xfrm>
          <a:prstGeom prst="straightConnector1">
            <a:avLst/>
          </a:prstGeom>
          <a:solidFill>
            <a:schemeClr val="accent1"/>
          </a:solidFill>
          <a:ln w="149225"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正方形/長方形 1"/>
          <p:cNvSpPr/>
          <p:nvPr/>
        </p:nvSpPr>
        <p:spPr>
          <a:xfrm>
            <a:off x="3059832" y="3948248"/>
            <a:ext cx="2492990" cy="1015663"/>
          </a:xfrm>
          <a:prstGeom prst="rect">
            <a:avLst/>
          </a:prstGeom>
        </p:spPr>
        <p:txBody>
          <a:bodyPr wrap="none">
            <a:spAutoFit/>
          </a:bodyPr>
          <a:lstStyle/>
          <a:p>
            <a:r>
              <a:rPr lang="ja-JP" altLang="en-US" sz="6000" dirty="0" smtClean="0">
                <a:solidFill>
                  <a:srgbClr val="FF0000"/>
                </a:solidFill>
                <a:effectLst>
                  <a:outerShdw blurRad="38100" dist="38100" dir="2700000" algn="tl">
                    <a:srgbClr val="000000">
                      <a:alpha val="43137"/>
                    </a:srgbClr>
                  </a:outerShdw>
                </a:effectLst>
              </a:rPr>
              <a:t>高血糖</a:t>
            </a:r>
            <a:endParaRPr lang="ja-JP" altLang="en-US" sz="6000" dirty="0">
              <a:solidFill>
                <a:srgbClr val="FF0000"/>
              </a:solidFill>
              <a:effectLst>
                <a:outerShdw blurRad="38100" dist="38100" dir="2700000" algn="tl">
                  <a:srgbClr val="000000">
                    <a:alpha val="43137"/>
                  </a:srgbClr>
                </a:outerShdw>
              </a:effectLst>
            </a:endParaRPr>
          </a:p>
        </p:txBody>
      </p:sp>
      <p:sp>
        <p:nvSpPr>
          <p:cNvPr id="3" name="正方形/長方形 2"/>
          <p:cNvSpPr/>
          <p:nvPr/>
        </p:nvSpPr>
        <p:spPr>
          <a:xfrm>
            <a:off x="4371710" y="3168742"/>
            <a:ext cx="2400016" cy="461665"/>
          </a:xfrm>
          <a:prstGeom prst="rect">
            <a:avLst/>
          </a:prstGeom>
        </p:spPr>
        <p:txBody>
          <a:bodyPr wrap="none">
            <a:spAutoFit/>
          </a:bodyPr>
          <a:lstStyle/>
          <a:p>
            <a:r>
              <a:rPr lang="ja-JP" altLang="en-US" dirty="0">
                <a:solidFill>
                  <a:srgbClr val="FF0000"/>
                </a:solidFill>
                <a:effectLst>
                  <a:outerShdw blurRad="38100" dist="38100" dir="2700000" algn="tl">
                    <a:srgbClr val="000000">
                      <a:alpha val="43137"/>
                    </a:srgbClr>
                  </a:outerShdw>
                </a:effectLst>
              </a:rPr>
              <a:t>インスリン分泌能</a:t>
            </a:r>
          </a:p>
        </p:txBody>
      </p:sp>
      <p:sp>
        <p:nvSpPr>
          <p:cNvPr id="5" name="正方形/長方形 4"/>
          <p:cNvSpPr/>
          <p:nvPr/>
        </p:nvSpPr>
        <p:spPr>
          <a:xfrm>
            <a:off x="467544" y="2852936"/>
            <a:ext cx="2400016" cy="461665"/>
          </a:xfrm>
          <a:prstGeom prst="rect">
            <a:avLst/>
          </a:prstGeom>
        </p:spPr>
        <p:txBody>
          <a:bodyPr wrap="none">
            <a:spAutoFit/>
          </a:bodyPr>
          <a:lstStyle/>
          <a:p>
            <a:r>
              <a:rPr lang="ja-JP" altLang="en-US" dirty="0">
                <a:solidFill>
                  <a:srgbClr val="FF0000"/>
                </a:solidFill>
                <a:effectLst>
                  <a:outerShdw blurRad="38100" dist="38100" dir="2700000" algn="tl">
                    <a:srgbClr val="000000">
                      <a:alpha val="43137"/>
                    </a:srgbClr>
                  </a:outerShdw>
                </a:effectLst>
              </a:rPr>
              <a:t>インスリン抵抗性</a:t>
            </a:r>
          </a:p>
        </p:txBody>
      </p:sp>
    </p:spTree>
    <p:extLst>
      <p:ext uri="{BB962C8B-B14F-4D97-AF65-F5344CB8AC3E}">
        <p14:creationId xmlns:p14="http://schemas.microsoft.com/office/powerpoint/2010/main" val="4154224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360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pic>
        <p:nvPicPr>
          <p:cNvPr id="27650"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53"/>
            <a:ext cx="9163790" cy="686715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bwMode="auto">
          <a:xfrm>
            <a:off x="6948264" y="1936142"/>
            <a:ext cx="1800200"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ﾒﾄｸﾞﾙｺ</a:t>
            </a:r>
          </a:p>
        </p:txBody>
      </p:sp>
      <p:sp>
        <p:nvSpPr>
          <p:cNvPr id="6" name="正方形/長方形 5"/>
          <p:cNvSpPr/>
          <p:nvPr/>
        </p:nvSpPr>
        <p:spPr bwMode="auto">
          <a:xfrm>
            <a:off x="7004844" y="3083693"/>
            <a:ext cx="1743620"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ｱｸﾄｽ</a:t>
            </a:r>
          </a:p>
        </p:txBody>
      </p:sp>
      <p:sp>
        <p:nvSpPr>
          <p:cNvPr id="7" name="正方形/長方形 6"/>
          <p:cNvSpPr/>
          <p:nvPr/>
        </p:nvSpPr>
        <p:spPr bwMode="auto">
          <a:xfrm>
            <a:off x="248614" y="4728864"/>
            <a:ext cx="2739209"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ﾄﾗｾﾞﾝﾀ</a:t>
            </a:r>
          </a:p>
        </p:txBody>
      </p:sp>
      <p:sp>
        <p:nvSpPr>
          <p:cNvPr id="8" name="正方形/長方形 7"/>
          <p:cNvSpPr/>
          <p:nvPr/>
        </p:nvSpPr>
        <p:spPr bwMode="auto">
          <a:xfrm>
            <a:off x="248615" y="4179081"/>
            <a:ext cx="2595192"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ｵｲｸﾞﾙｺﾝ</a:t>
            </a:r>
          </a:p>
        </p:txBody>
      </p:sp>
      <p:sp>
        <p:nvSpPr>
          <p:cNvPr id="10" name="正方形/長方形 9"/>
          <p:cNvSpPr/>
          <p:nvPr/>
        </p:nvSpPr>
        <p:spPr bwMode="auto">
          <a:xfrm>
            <a:off x="248614" y="3645681"/>
            <a:ext cx="2595193"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ｸﾞﾙﾌｧｽﾄ</a:t>
            </a:r>
          </a:p>
        </p:txBody>
      </p:sp>
      <p:sp>
        <p:nvSpPr>
          <p:cNvPr id="11" name="正方形/長方形 10"/>
          <p:cNvSpPr/>
          <p:nvPr/>
        </p:nvSpPr>
        <p:spPr bwMode="auto">
          <a:xfrm>
            <a:off x="211777" y="476672"/>
            <a:ext cx="2632029"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ｸﾞﾙｺﾊﾞｲ</a:t>
            </a:r>
          </a:p>
        </p:txBody>
      </p:sp>
    </p:spTree>
    <p:extLst>
      <p:ext uri="{BB962C8B-B14F-4D97-AF65-F5344CB8AC3E}">
        <p14:creationId xmlns:p14="http://schemas.microsoft.com/office/powerpoint/2010/main" val="3757167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sp>
        <p:nvSpPr>
          <p:cNvPr id="3076" name="Rectangle 7"/>
          <p:cNvSpPr>
            <a:spLocks noChangeArrowheads="1"/>
          </p:cNvSpPr>
          <p:nvPr/>
        </p:nvSpPr>
        <p:spPr bwMode="auto">
          <a:xfrm>
            <a:off x="175253" y="2204863"/>
            <a:ext cx="8826376" cy="14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en-US" altLang="ja-JP" sz="2800" dirty="0">
                <a:solidFill>
                  <a:schemeClr val="bg1"/>
                </a:solidFill>
              </a:rPr>
              <a:t/>
            </a:r>
            <a:br>
              <a:rPr lang="en-US" altLang="ja-JP" sz="2800" dirty="0">
                <a:solidFill>
                  <a:schemeClr val="bg1"/>
                </a:solidFill>
              </a:rPr>
            </a:br>
            <a:r>
              <a:rPr lang="en-US" altLang="ja-JP" sz="13800" dirty="0" smtClean="0">
                <a:solidFill>
                  <a:srgbClr val="FFC000"/>
                </a:solidFill>
              </a:rPr>
              <a:t>『</a:t>
            </a:r>
            <a:r>
              <a:rPr lang="ja-JP" altLang="en-US" sz="6000" dirty="0" smtClean="0">
                <a:solidFill>
                  <a:srgbClr val="FFC000"/>
                </a:solidFill>
              </a:rPr>
              <a:t>糖尿病って？＝</a:t>
            </a:r>
            <a:r>
              <a:rPr lang="ja-JP" altLang="en-US" sz="8800" dirty="0" smtClean="0">
                <a:solidFill>
                  <a:srgbClr val="FFC000"/>
                </a:solidFill>
              </a:rPr>
              <a:t>高血糖状態</a:t>
            </a:r>
            <a:r>
              <a:rPr lang="en-US" altLang="ja-JP" sz="13800" dirty="0" smtClean="0">
                <a:solidFill>
                  <a:srgbClr val="FFC000"/>
                </a:solidFill>
              </a:rPr>
              <a:t>』</a:t>
            </a:r>
            <a:endParaRPr lang="ja-JP" altLang="en-US" sz="19900" dirty="0">
              <a:solidFill>
                <a:srgbClr val="FFC000"/>
              </a:solidFill>
            </a:endParaRPr>
          </a:p>
        </p:txBody>
      </p:sp>
    </p:spTree>
    <p:extLst>
      <p:ext uri="{BB962C8B-B14F-4D97-AF65-F5344CB8AC3E}">
        <p14:creationId xmlns:p14="http://schemas.microsoft.com/office/powerpoint/2010/main" val="411644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sp>
        <p:nvSpPr>
          <p:cNvPr id="3076" name="Rectangle 7"/>
          <p:cNvSpPr>
            <a:spLocks noChangeArrowheads="1"/>
          </p:cNvSpPr>
          <p:nvPr/>
        </p:nvSpPr>
        <p:spPr bwMode="auto">
          <a:xfrm>
            <a:off x="175253" y="2204863"/>
            <a:ext cx="8826376" cy="14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en-US" altLang="ja-JP" sz="2800" dirty="0">
                <a:solidFill>
                  <a:schemeClr val="bg1"/>
                </a:solidFill>
              </a:rPr>
              <a:t/>
            </a:r>
            <a:br>
              <a:rPr lang="en-US" altLang="ja-JP" sz="2800" dirty="0">
                <a:solidFill>
                  <a:schemeClr val="bg1"/>
                </a:solidFill>
              </a:rPr>
            </a:br>
            <a:r>
              <a:rPr lang="en-US" altLang="ja-JP" sz="13800" dirty="0" smtClean="0">
                <a:solidFill>
                  <a:srgbClr val="FFC000"/>
                </a:solidFill>
              </a:rPr>
              <a:t>『HbA1</a:t>
            </a:r>
            <a:r>
              <a:rPr lang="ja-JP" altLang="en-US" sz="13800" dirty="0" err="1" smtClean="0">
                <a:solidFill>
                  <a:srgbClr val="FFC000"/>
                </a:solidFill>
              </a:rPr>
              <a:t>ｃ</a:t>
            </a:r>
            <a:r>
              <a:rPr lang="ja-JP" altLang="en-US" sz="13800" dirty="0" smtClean="0">
                <a:solidFill>
                  <a:srgbClr val="FFC000"/>
                </a:solidFill>
              </a:rPr>
              <a:t>が</a:t>
            </a:r>
            <a:r>
              <a:rPr lang="en-US" altLang="ja-JP" sz="13800" dirty="0" smtClean="0">
                <a:solidFill>
                  <a:srgbClr val="FFC000"/>
                </a:solidFill>
              </a:rPr>
              <a:t>10</a:t>
            </a:r>
            <a:r>
              <a:rPr lang="ja-JP" altLang="en-US" sz="13800" dirty="0" smtClean="0">
                <a:solidFill>
                  <a:srgbClr val="FFC000"/>
                </a:solidFill>
              </a:rPr>
              <a:t>を</a:t>
            </a:r>
            <a:r>
              <a:rPr lang="ja-JP" altLang="en-US" sz="9600" dirty="0" smtClean="0">
                <a:solidFill>
                  <a:srgbClr val="FFC000"/>
                </a:solidFill>
              </a:rPr>
              <a:t>超えていましたが</a:t>
            </a:r>
            <a:r>
              <a:rPr lang="en-US" altLang="ja-JP" sz="11500" dirty="0" smtClean="0">
                <a:solidFill>
                  <a:srgbClr val="FFC000"/>
                </a:solidFill>
              </a:rPr>
              <a:t>』</a:t>
            </a:r>
            <a:endParaRPr lang="ja-JP" altLang="en-US" sz="16600" dirty="0">
              <a:solidFill>
                <a:srgbClr val="FFC000"/>
              </a:solidFill>
            </a:endParaRPr>
          </a:p>
        </p:txBody>
      </p:sp>
    </p:spTree>
    <p:extLst>
      <p:ext uri="{BB962C8B-B14F-4D97-AF65-F5344CB8AC3E}">
        <p14:creationId xmlns:p14="http://schemas.microsoft.com/office/powerpoint/2010/main" val="621762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4213" y="188913"/>
            <a:ext cx="7772400" cy="1143000"/>
          </a:xfrm>
        </p:spPr>
        <p:txBody>
          <a:bodyPr/>
          <a:lstStyle/>
          <a:p>
            <a:pPr eaLnBrk="1" hangingPunct="1"/>
            <a:r>
              <a:rPr lang="ja-JP" altLang="en-US" sz="2800" smtClean="0">
                <a:solidFill>
                  <a:schemeClr val="bg1"/>
                </a:solidFill>
              </a:rPr>
              <a:t>症例の概要</a:t>
            </a:r>
          </a:p>
        </p:txBody>
      </p:sp>
      <p:sp>
        <p:nvSpPr>
          <p:cNvPr id="76803" name="Rectangle 3"/>
          <p:cNvSpPr>
            <a:spLocks noGrp="1" noChangeArrowheads="1"/>
          </p:cNvSpPr>
          <p:nvPr>
            <p:ph type="body" idx="1"/>
          </p:nvPr>
        </p:nvSpPr>
        <p:spPr>
          <a:xfrm>
            <a:off x="684213" y="1557338"/>
            <a:ext cx="7772400" cy="5040312"/>
          </a:xfrm>
        </p:spPr>
        <p:txBody>
          <a:bodyPr/>
          <a:lstStyle/>
          <a:p>
            <a:pPr eaLnBrk="1" hangingPunct="1">
              <a:buFontTx/>
              <a:buNone/>
            </a:pPr>
            <a:r>
              <a:rPr lang="ja-JP" altLang="en-US" sz="2800" dirty="0" smtClean="0">
                <a:solidFill>
                  <a:schemeClr val="bg1"/>
                </a:solidFill>
                <a:latin typeface="ＭＳ Ｐゴシック" charset="-128"/>
              </a:rPr>
              <a:t>患　　　者　：　</a:t>
            </a:r>
            <a:r>
              <a:rPr lang="en-US" altLang="ja-JP" dirty="0" smtClean="0">
                <a:solidFill>
                  <a:schemeClr val="bg1"/>
                </a:solidFill>
                <a:latin typeface="ＭＳ Ｐゴシック" charset="-128"/>
              </a:rPr>
              <a:t>T14</a:t>
            </a:r>
            <a:r>
              <a:rPr lang="ja-JP" altLang="en-US" dirty="0" smtClean="0">
                <a:solidFill>
                  <a:schemeClr val="bg1"/>
                </a:solidFill>
                <a:latin typeface="ＭＳ Ｐゴシック" charset="-128"/>
              </a:rPr>
              <a:t>年生</a:t>
            </a:r>
            <a:r>
              <a:rPr lang="en-US" altLang="ja-JP" sz="11500" dirty="0" smtClean="0">
                <a:solidFill>
                  <a:srgbClr val="FFC000"/>
                </a:solidFill>
                <a:latin typeface="ＭＳ Ｐゴシック" charset="-128"/>
              </a:rPr>
              <a:t>83</a:t>
            </a:r>
            <a:r>
              <a:rPr lang="ja-JP" altLang="en-US" sz="11500" dirty="0" smtClean="0">
                <a:solidFill>
                  <a:srgbClr val="FFC000"/>
                </a:solidFill>
                <a:latin typeface="ＭＳ Ｐゴシック" charset="-128"/>
              </a:rPr>
              <a:t>歳</a:t>
            </a:r>
            <a:r>
              <a:rPr lang="ja-JP" altLang="en-US" sz="2800" dirty="0" smtClean="0">
                <a:solidFill>
                  <a:schemeClr val="bg1"/>
                </a:solidFill>
                <a:latin typeface="ＭＳ Ｐゴシック" charset="-128"/>
              </a:rPr>
              <a:t>　　女性</a:t>
            </a:r>
          </a:p>
          <a:p>
            <a:pPr eaLnBrk="1" hangingPunct="1">
              <a:buFontTx/>
              <a:buNone/>
            </a:pPr>
            <a:r>
              <a:rPr lang="ja-JP" altLang="en-US" sz="2800" dirty="0" smtClean="0">
                <a:solidFill>
                  <a:schemeClr val="bg1"/>
                </a:solidFill>
                <a:latin typeface="ＭＳ Ｐゴシック" charset="-128"/>
              </a:rPr>
              <a:t>初      診　：　平成</a:t>
            </a:r>
            <a:r>
              <a:rPr lang="en-US" altLang="ja-JP" sz="2800" dirty="0" smtClean="0">
                <a:solidFill>
                  <a:schemeClr val="bg1"/>
                </a:solidFill>
                <a:latin typeface="ＭＳ Ｐゴシック" charset="-128"/>
              </a:rPr>
              <a:t>21</a:t>
            </a:r>
            <a:r>
              <a:rPr lang="ja-JP" altLang="en-US" sz="2800" dirty="0" smtClean="0">
                <a:solidFill>
                  <a:schemeClr val="bg1"/>
                </a:solidFill>
                <a:latin typeface="ＭＳ Ｐゴシック" charset="-128"/>
              </a:rPr>
              <a:t>年</a:t>
            </a:r>
            <a:r>
              <a:rPr lang="en-US" altLang="ja-JP" sz="2800" dirty="0" smtClean="0">
                <a:solidFill>
                  <a:schemeClr val="bg1"/>
                </a:solidFill>
                <a:latin typeface="ＭＳ Ｐゴシック" charset="-128"/>
              </a:rPr>
              <a:t>9</a:t>
            </a:r>
            <a:r>
              <a:rPr lang="ja-JP" altLang="en-US" sz="2800" dirty="0" smtClean="0">
                <a:solidFill>
                  <a:schemeClr val="bg1"/>
                </a:solidFill>
                <a:latin typeface="ＭＳ Ｐゴシック" charset="-128"/>
              </a:rPr>
              <a:t>月</a:t>
            </a:r>
          </a:p>
          <a:p>
            <a:pPr eaLnBrk="1" hangingPunct="1">
              <a:buFontTx/>
              <a:buNone/>
            </a:pPr>
            <a:r>
              <a:rPr lang="ja-JP" altLang="en-US" sz="2800" dirty="0" smtClean="0">
                <a:solidFill>
                  <a:schemeClr val="bg1"/>
                </a:solidFill>
                <a:latin typeface="ＭＳ Ｐゴシック" charset="-128"/>
              </a:rPr>
              <a:t>主　　　訴　：　ブリッジが動いて食事ができない</a:t>
            </a:r>
          </a:p>
          <a:p>
            <a:pPr eaLnBrk="1" hangingPunct="1">
              <a:buFontTx/>
              <a:buNone/>
            </a:pPr>
            <a:r>
              <a:rPr lang="ja-JP" altLang="en-US" sz="2800" dirty="0" smtClean="0">
                <a:solidFill>
                  <a:schemeClr val="bg1"/>
                </a:solidFill>
                <a:latin typeface="ＭＳ Ｐゴシック" charset="-128"/>
              </a:rPr>
              <a:t>全身状態　：　シビアな糖尿病</a:t>
            </a:r>
            <a:endParaRPr lang="en-US" altLang="ja-JP" dirty="0" smtClean="0">
              <a:solidFill>
                <a:schemeClr val="bg1"/>
              </a:solidFill>
            </a:endParaRPr>
          </a:p>
        </p:txBody>
      </p:sp>
    </p:spTree>
    <p:extLst>
      <p:ext uri="{BB962C8B-B14F-4D97-AF65-F5344CB8AC3E}">
        <p14:creationId xmlns:p14="http://schemas.microsoft.com/office/powerpoint/2010/main" val="697981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95" y="-1467544"/>
            <a:ext cx="12345447" cy="820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852" name="角丸四角形吹き出し 2"/>
          <p:cNvSpPr>
            <a:spLocks noChangeArrowheads="1"/>
          </p:cNvSpPr>
          <p:nvPr/>
        </p:nvSpPr>
        <p:spPr bwMode="auto">
          <a:xfrm>
            <a:off x="196850" y="3094038"/>
            <a:ext cx="2952750" cy="3095625"/>
          </a:xfrm>
          <a:prstGeom prst="wedgeRoundRectCallout">
            <a:avLst>
              <a:gd name="adj1" fmla="val 64653"/>
              <a:gd name="adj2" fmla="val 20449"/>
              <a:gd name="adj3" fmla="val 16667"/>
            </a:avLst>
          </a:prstGeom>
          <a:solidFill>
            <a:schemeClr val="accent1">
              <a:alpha val="18039"/>
            </a:schemeClr>
          </a:solidFill>
          <a:ln w="50800" algn="ctr">
            <a:solidFill>
              <a:srgbClr val="FF3300"/>
            </a:solidFill>
            <a:round/>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FFFFFF"/>
                </a:solidFill>
              </a:rPr>
              <a:t>糖尿病で通院中なのよねー。</a:t>
            </a:r>
            <a:endParaRPr lang="en-US" altLang="ja-JP" sz="2800" dirty="0">
              <a:solidFill>
                <a:srgbClr val="FFFFFF"/>
              </a:solidFill>
            </a:endParaRPr>
          </a:p>
          <a:p>
            <a:pPr eaLnBrk="1" hangingPunct="1">
              <a:spcBef>
                <a:spcPct val="0"/>
              </a:spcBef>
              <a:buFontTx/>
              <a:buNone/>
            </a:pPr>
            <a:r>
              <a:rPr lang="en-US" altLang="ja-JP" sz="2800" smtClean="0">
                <a:solidFill>
                  <a:srgbClr val="FFFFFF"/>
                </a:solidFill>
              </a:rPr>
              <a:t>A1</a:t>
            </a:r>
            <a:r>
              <a:rPr lang="ja-JP" altLang="en-US" sz="2800" smtClean="0">
                <a:solidFill>
                  <a:srgbClr val="FFFFFF"/>
                </a:solidFill>
              </a:rPr>
              <a:t>ｃかは</a:t>
            </a:r>
            <a:r>
              <a:rPr lang="en-US" altLang="ja-JP" sz="2800" dirty="0">
                <a:solidFill>
                  <a:srgbClr val="FFFFFF"/>
                </a:solidFill>
              </a:rPr>
              <a:t>10</a:t>
            </a:r>
            <a:r>
              <a:rPr lang="ja-JP" altLang="en-US" sz="2800" dirty="0">
                <a:solidFill>
                  <a:srgbClr val="FFFFFF"/>
                </a:solidFill>
              </a:rPr>
              <a:t>以上で、血糖値は</a:t>
            </a:r>
            <a:r>
              <a:rPr lang="en-US" altLang="ja-JP" sz="2800" dirty="0">
                <a:solidFill>
                  <a:srgbClr val="FFFFFF"/>
                </a:solidFill>
              </a:rPr>
              <a:t>300</a:t>
            </a:r>
            <a:r>
              <a:rPr lang="ja-JP" altLang="en-US" sz="2800" dirty="0" err="1">
                <a:solidFill>
                  <a:srgbClr val="FFFFFF"/>
                </a:solidFill>
              </a:rPr>
              <a:t>ぐら</a:t>
            </a:r>
            <a:r>
              <a:rPr lang="ja-JP" altLang="en-US" sz="2800" dirty="0">
                <a:solidFill>
                  <a:srgbClr val="FFFFFF"/>
                </a:solidFill>
              </a:rPr>
              <a:t>いなんだよねー。</a:t>
            </a:r>
          </a:p>
        </p:txBody>
      </p:sp>
      <p:sp>
        <p:nvSpPr>
          <p:cNvPr id="78853" name="角丸四角形吹き出し 5"/>
          <p:cNvSpPr>
            <a:spLocks noChangeArrowheads="1"/>
          </p:cNvSpPr>
          <p:nvPr/>
        </p:nvSpPr>
        <p:spPr bwMode="auto">
          <a:xfrm>
            <a:off x="5724525" y="4129088"/>
            <a:ext cx="2951163" cy="1919287"/>
          </a:xfrm>
          <a:prstGeom prst="wedgeRoundRectCallout">
            <a:avLst>
              <a:gd name="adj1" fmla="val -60912"/>
              <a:gd name="adj2" fmla="val -7486"/>
              <a:gd name="adj3" fmla="val 16667"/>
            </a:avLst>
          </a:prstGeom>
          <a:solidFill>
            <a:schemeClr val="accent1">
              <a:alpha val="18039"/>
            </a:schemeClr>
          </a:solidFill>
          <a:ln w="50800" algn="ctr">
            <a:solidFill>
              <a:srgbClr val="FF3300"/>
            </a:solidFill>
            <a:round/>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a:solidFill>
                  <a:srgbClr val="FFFFFF"/>
                </a:solidFill>
              </a:rPr>
              <a:t>主治医の先生は、のべつ暇なしで、食べろって言うんだよねー。</a:t>
            </a:r>
          </a:p>
        </p:txBody>
      </p:sp>
    </p:spTree>
    <p:extLst>
      <p:ext uri="{BB962C8B-B14F-4D97-AF65-F5344CB8AC3E}">
        <p14:creationId xmlns:p14="http://schemas.microsoft.com/office/powerpoint/2010/main" val="3463381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山本dell470\Desktop\建学の会\建学の会28101902\スライド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山本dell470\Desktop\建学の会\建学の会28101902\スライド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79"/>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0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sp>
        <p:nvSpPr>
          <p:cNvPr id="3076" name="Rectangle 7"/>
          <p:cNvSpPr>
            <a:spLocks noChangeArrowheads="1"/>
          </p:cNvSpPr>
          <p:nvPr/>
        </p:nvSpPr>
        <p:spPr bwMode="auto">
          <a:xfrm>
            <a:off x="175253" y="2204863"/>
            <a:ext cx="8826376" cy="14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en-US" altLang="ja-JP" sz="2800" dirty="0">
                <a:solidFill>
                  <a:schemeClr val="bg1"/>
                </a:solidFill>
              </a:rPr>
              <a:t/>
            </a:r>
            <a:br>
              <a:rPr lang="en-US" altLang="ja-JP" sz="2800" dirty="0">
                <a:solidFill>
                  <a:schemeClr val="bg1"/>
                </a:solidFill>
              </a:rPr>
            </a:br>
            <a:r>
              <a:rPr lang="en-US" altLang="ja-JP" sz="13800" dirty="0" smtClean="0">
                <a:solidFill>
                  <a:srgbClr val="FFC000"/>
                </a:solidFill>
              </a:rPr>
              <a:t>『</a:t>
            </a:r>
            <a:r>
              <a:rPr lang="en-US" altLang="ja-JP" sz="9600" dirty="0" smtClean="0">
                <a:solidFill>
                  <a:srgbClr val="FFC000"/>
                </a:solidFill>
              </a:rPr>
              <a:t>HbA1</a:t>
            </a:r>
            <a:r>
              <a:rPr lang="ja-JP" altLang="en-US" sz="9600" dirty="0" err="1" smtClean="0">
                <a:solidFill>
                  <a:srgbClr val="FFC000"/>
                </a:solidFill>
              </a:rPr>
              <a:t>ｃ</a:t>
            </a:r>
            <a:r>
              <a:rPr lang="ja-JP" altLang="en-US" sz="9600" dirty="0" smtClean="0">
                <a:solidFill>
                  <a:srgbClr val="FFC000"/>
                </a:solidFill>
              </a:rPr>
              <a:t>が</a:t>
            </a:r>
            <a:r>
              <a:rPr lang="en-US" altLang="ja-JP" sz="9600" dirty="0" smtClean="0">
                <a:solidFill>
                  <a:srgbClr val="FFC000"/>
                </a:solidFill>
              </a:rPr>
              <a:t>10</a:t>
            </a:r>
            <a:r>
              <a:rPr lang="ja-JP" altLang="en-US" sz="9600" dirty="0" smtClean="0">
                <a:solidFill>
                  <a:srgbClr val="FFC000"/>
                </a:solidFill>
              </a:rPr>
              <a:t>を超えていても抜歯できるの？</a:t>
            </a:r>
            <a:r>
              <a:rPr lang="en-US" altLang="ja-JP" sz="11500" dirty="0" smtClean="0">
                <a:solidFill>
                  <a:srgbClr val="FFC000"/>
                </a:solidFill>
              </a:rPr>
              <a:t>』</a:t>
            </a:r>
            <a:endParaRPr lang="ja-JP" altLang="en-US" sz="16600" dirty="0">
              <a:solidFill>
                <a:srgbClr val="FFC000"/>
              </a:solidFill>
            </a:endParaRPr>
          </a:p>
        </p:txBody>
      </p:sp>
    </p:spTree>
    <p:extLst>
      <p:ext uri="{BB962C8B-B14F-4D97-AF65-F5344CB8AC3E}">
        <p14:creationId xmlns:p14="http://schemas.microsoft.com/office/powerpoint/2010/main" val="1912585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3075" name="Picture 3" descr="C:\Users\山本dell470\Desktop\建学の会\建学の会28101902\スライド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9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pic>
        <p:nvPicPr>
          <p:cNvPr id="26626" name="Picture 2" descr="C:\Users\山本dell470\Desktop\新しいフォルダー\Resized\imag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 y="34925"/>
            <a:ext cx="9133945" cy="685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702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3074" name="Picture 2" descr="C:\Users\山本dell470\Desktop\建学の会\建学の会28101902\スライド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1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45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sp>
        <p:nvSpPr>
          <p:cNvPr id="2" name="正方形/長方形 1"/>
          <p:cNvSpPr/>
          <p:nvPr/>
        </p:nvSpPr>
        <p:spPr>
          <a:xfrm>
            <a:off x="927100" y="404664"/>
            <a:ext cx="5373092" cy="1200329"/>
          </a:xfrm>
          <a:prstGeom prst="rect">
            <a:avLst/>
          </a:prstGeom>
        </p:spPr>
        <p:txBody>
          <a:bodyPr wrap="square">
            <a:spAutoFit/>
          </a:bodyPr>
          <a:lstStyle/>
          <a:p>
            <a:r>
              <a:rPr lang="ja-JP" altLang="en-US" dirty="0">
                <a:solidFill>
                  <a:schemeClr val="bg1"/>
                </a:solidFill>
              </a:rPr>
              <a:t>糖代謝異常の指標</a:t>
            </a:r>
          </a:p>
          <a:p>
            <a:r>
              <a:rPr lang="ja-JP" altLang="en-US" dirty="0" smtClean="0">
                <a:solidFill>
                  <a:schemeClr val="bg1"/>
                </a:solidFill>
              </a:rPr>
              <a:t>　　　　　インスリン抵抗性</a:t>
            </a:r>
            <a:endParaRPr lang="en-US" altLang="ja-JP" dirty="0" smtClean="0">
              <a:solidFill>
                <a:schemeClr val="bg1"/>
              </a:solidFill>
            </a:endParaRPr>
          </a:p>
          <a:p>
            <a:r>
              <a:rPr lang="ja-JP" altLang="en-US" dirty="0" smtClean="0">
                <a:solidFill>
                  <a:schemeClr val="bg1"/>
                </a:solidFill>
              </a:rPr>
              <a:t>　　　　　インスリン分泌量</a:t>
            </a:r>
            <a:endParaRPr lang="ja-JP" altLang="en-US" dirty="0">
              <a:solidFill>
                <a:schemeClr val="bg1"/>
              </a:solidFill>
            </a:endParaRPr>
          </a:p>
        </p:txBody>
      </p:sp>
    </p:spTree>
    <p:extLst>
      <p:ext uri="{BB962C8B-B14F-4D97-AF65-F5344CB8AC3E}">
        <p14:creationId xmlns:p14="http://schemas.microsoft.com/office/powerpoint/2010/main" val="2271279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sp>
        <p:nvSpPr>
          <p:cNvPr id="2" name="正方形/長方形 1"/>
          <p:cNvSpPr/>
          <p:nvPr/>
        </p:nvSpPr>
        <p:spPr>
          <a:xfrm>
            <a:off x="323528" y="982177"/>
            <a:ext cx="8064896" cy="3785652"/>
          </a:xfrm>
          <a:prstGeom prst="rect">
            <a:avLst/>
          </a:prstGeom>
        </p:spPr>
        <p:txBody>
          <a:bodyPr wrap="square">
            <a:spAutoFit/>
          </a:bodyPr>
          <a:lstStyle/>
          <a:p>
            <a:r>
              <a:rPr lang="ja-JP" altLang="en-US" dirty="0">
                <a:solidFill>
                  <a:schemeClr val="bg1"/>
                </a:solidFill>
              </a:rPr>
              <a:t>糖代謝異常の指標</a:t>
            </a:r>
          </a:p>
          <a:p>
            <a:endParaRPr lang="ja-JP" altLang="en-US" dirty="0">
              <a:solidFill>
                <a:schemeClr val="bg1"/>
              </a:solidFill>
            </a:endParaRPr>
          </a:p>
          <a:p>
            <a:r>
              <a:rPr lang="en-US" altLang="ja-JP" dirty="0">
                <a:solidFill>
                  <a:schemeClr val="bg1"/>
                </a:solidFill>
              </a:rPr>
              <a:t>1. HbA1c</a:t>
            </a:r>
          </a:p>
          <a:p>
            <a:endParaRPr lang="en-US" altLang="ja-JP" dirty="0">
              <a:solidFill>
                <a:schemeClr val="bg1"/>
              </a:solidFill>
            </a:endParaRPr>
          </a:p>
          <a:p>
            <a:r>
              <a:rPr lang="ja-JP" altLang="en-US" dirty="0">
                <a:solidFill>
                  <a:schemeClr val="bg1"/>
                </a:solidFill>
              </a:rPr>
              <a:t>ヘモグロビンの糖化産物であり、過去</a:t>
            </a:r>
            <a:r>
              <a:rPr lang="en-US" altLang="ja-JP" dirty="0">
                <a:solidFill>
                  <a:schemeClr val="bg1"/>
                </a:solidFill>
              </a:rPr>
              <a:t>1</a:t>
            </a:r>
            <a:r>
              <a:rPr lang="ja-JP" altLang="en-US" dirty="0">
                <a:solidFill>
                  <a:schemeClr val="bg1"/>
                </a:solidFill>
              </a:rPr>
              <a:t>～</a:t>
            </a:r>
            <a:r>
              <a:rPr lang="en-US" altLang="ja-JP" dirty="0">
                <a:solidFill>
                  <a:schemeClr val="bg1"/>
                </a:solidFill>
              </a:rPr>
              <a:t>2</a:t>
            </a:r>
            <a:r>
              <a:rPr lang="ja-JP" altLang="en-US" dirty="0">
                <a:solidFill>
                  <a:schemeClr val="bg1"/>
                </a:solidFill>
              </a:rPr>
              <a:t>ヶ月の平均血糖値を反映します。注意すべき点として、赤血球寿命との関連があり、出血時や鉄欠乏性貧血の回復期、肝硬変などの溶血性疾患にて、本来の値より見かけ上低値となることなどが挙げられます。</a:t>
            </a:r>
          </a:p>
          <a:p>
            <a:r>
              <a:rPr lang="ja-JP" altLang="en-US" dirty="0">
                <a:solidFill>
                  <a:schemeClr val="bg1"/>
                </a:solidFill>
              </a:rPr>
              <a:t> 基準値：</a:t>
            </a:r>
            <a:r>
              <a:rPr lang="en-US" altLang="ja-JP" dirty="0">
                <a:solidFill>
                  <a:schemeClr val="bg1"/>
                </a:solidFill>
              </a:rPr>
              <a:t>4.3~5.8 %</a:t>
            </a:r>
          </a:p>
        </p:txBody>
      </p:sp>
    </p:spTree>
    <p:extLst>
      <p:ext uri="{BB962C8B-B14F-4D97-AF65-F5344CB8AC3E}">
        <p14:creationId xmlns:p14="http://schemas.microsoft.com/office/powerpoint/2010/main" val="1676954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sp>
        <p:nvSpPr>
          <p:cNvPr id="2" name="正方形/長方形 1"/>
          <p:cNvSpPr/>
          <p:nvPr/>
        </p:nvSpPr>
        <p:spPr>
          <a:xfrm>
            <a:off x="179512" y="620688"/>
            <a:ext cx="8826376" cy="5262979"/>
          </a:xfrm>
          <a:prstGeom prst="rect">
            <a:avLst/>
          </a:prstGeom>
        </p:spPr>
        <p:txBody>
          <a:bodyPr wrap="square">
            <a:spAutoFit/>
          </a:bodyPr>
          <a:lstStyle/>
          <a:p>
            <a:r>
              <a:rPr lang="ja-JP" altLang="en-US" dirty="0">
                <a:solidFill>
                  <a:schemeClr val="bg1"/>
                </a:solidFill>
              </a:rPr>
              <a:t>インスリン分泌能の指標</a:t>
            </a:r>
          </a:p>
          <a:p>
            <a:endParaRPr lang="ja-JP" altLang="en-US" dirty="0">
              <a:solidFill>
                <a:schemeClr val="bg1"/>
              </a:solidFill>
            </a:endParaRPr>
          </a:p>
          <a:p>
            <a:r>
              <a:rPr lang="ja-JP" altLang="en-US" dirty="0">
                <a:solidFill>
                  <a:schemeClr val="bg1"/>
                </a:solidFill>
              </a:rPr>
              <a:t>膵</a:t>
            </a:r>
            <a:r>
              <a:rPr lang="en-US" altLang="ja-JP" dirty="0">
                <a:solidFill>
                  <a:schemeClr val="bg1"/>
                </a:solidFill>
              </a:rPr>
              <a:t>β</a:t>
            </a:r>
            <a:r>
              <a:rPr lang="ja-JP" altLang="en-US" dirty="0">
                <a:solidFill>
                  <a:schemeClr val="bg1"/>
                </a:solidFill>
              </a:rPr>
              <a:t>細胞からのインスリン分泌には、空腹時の基礎インスリン分泌と食後の追加分泌があります。食品開発のターゲットとなる</a:t>
            </a:r>
            <a:r>
              <a:rPr lang="en-US" altLang="ja-JP" dirty="0">
                <a:solidFill>
                  <a:schemeClr val="bg1"/>
                </a:solidFill>
              </a:rPr>
              <a:t>2</a:t>
            </a:r>
            <a:r>
              <a:rPr lang="ja-JP" altLang="en-US" dirty="0">
                <a:solidFill>
                  <a:schemeClr val="bg1"/>
                </a:solidFill>
              </a:rPr>
              <a:t>型糖尿病及びその予備軍では主に追加分泌が遅延・低下しています。</a:t>
            </a:r>
          </a:p>
          <a:p>
            <a:endParaRPr lang="ja-JP" altLang="en-US" dirty="0">
              <a:solidFill>
                <a:schemeClr val="bg1"/>
              </a:solidFill>
            </a:endParaRPr>
          </a:p>
          <a:p>
            <a:endParaRPr lang="ja-JP" altLang="en-US" dirty="0">
              <a:solidFill>
                <a:schemeClr val="bg1"/>
              </a:solidFill>
            </a:endParaRPr>
          </a:p>
          <a:p>
            <a:r>
              <a:rPr lang="en-US" altLang="ja-JP" dirty="0">
                <a:solidFill>
                  <a:schemeClr val="bg1"/>
                </a:solidFill>
              </a:rPr>
              <a:t>2. C</a:t>
            </a:r>
            <a:r>
              <a:rPr lang="ja-JP" altLang="en-US" dirty="0">
                <a:solidFill>
                  <a:schemeClr val="bg1"/>
                </a:solidFill>
              </a:rPr>
              <a:t>ペプチド</a:t>
            </a:r>
          </a:p>
          <a:p>
            <a:endParaRPr lang="ja-JP" altLang="en-US" dirty="0">
              <a:solidFill>
                <a:schemeClr val="bg1"/>
              </a:solidFill>
            </a:endParaRPr>
          </a:p>
          <a:p>
            <a:r>
              <a:rPr lang="ja-JP" altLang="en-US" dirty="0">
                <a:solidFill>
                  <a:schemeClr val="bg1"/>
                </a:solidFill>
              </a:rPr>
              <a:t>空腹時の血中</a:t>
            </a:r>
            <a:r>
              <a:rPr lang="en-US" altLang="ja-JP" dirty="0">
                <a:solidFill>
                  <a:schemeClr val="bg1"/>
                </a:solidFill>
              </a:rPr>
              <a:t>C</a:t>
            </a:r>
            <a:r>
              <a:rPr lang="ja-JP" altLang="en-US" dirty="0">
                <a:solidFill>
                  <a:schemeClr val="bg1"/>
                </a:solidFill>
              </a:rPr>
              <a:t>ペプチド値や</a:t>
            </a:r>
            <a:r>
              <a:rPr lang="en-US" altLang="ja-JP" dirty="0">
                <a:solidFill>
                  <a:schemeClr val="bg1"/>
                </a:solidFill>
              </a:rPr>
              <a:t>24</a:t>
            </a:r>
            <a:r>
              <a:rPr lang="ja-JP" altLang="en-US" dirty="0">
                <a:solidFill>
                  <a:schemeClr val="bg1"/>
                </a:solidFill>
              </a:rPr>
              <a:t>時間尿中</a:t>
            </a:r>
            <a:r>
              <a:rPr lang="en-US" altLang="ja-JP" dirty="0">
                <a:solidFill>
                  <a:schemeClr val="bg1"/>
                </a:solidFill>
              </a:rPr>
              <a:t>C</a:t>
            </a:r>
            <a:r>
              <a:rPr lang="ja-JP" altLang="en-US" dirty="0">
                <a:solidFill>
                  <a:schemeClr val="bg1"/>
                </a:solidFill>
              </a:rPr>
              <a:t>ペプチド排出量もインスリン分泌能の指標となります。</a:t>
            </a:r>
          </a:p>
          <a:p>
            <a:r>
              <a:rPr lang="ja-JP" altLang="en-US" dirty="0">
                <a:solidFill>
                  <a:schemeClr val="bg1"/>
                </a:solidFill>
              </a:rPr>
              <a:t> 空腹時の血中</a:t>
            </a:r>
            <a:r>
              <a:rPr lang="en-US" altLang="ja-JP" dirty="0">
                <a:solidFill>
                  <a:schemeClr val="bg1"/>
                </a:solidFill>
              </a:rPr>
              <a:t>C</a:t>
            </a:r>
            <a:r>
              <a:rPr lang="ja-JP" altLang="en-US" dirty="0">
                <a:solidFill>
                  <a:schemeClr val="bg1"/>
                </a:solidFill>
              </a:rPr>
              <a:t>ペプチド値：</a:t>
            </a:r>
            <a:r>
              <a:rPr lang="en-US" altLang="ja-JP" dirty="0">
                <a:solidFill>
                  <a:schemeClr val="bg1"/>
                </a:solidFill>
              </a:rPr>
              <a:t>0.5 ng/ml</a:t>
            </a:r>
            <a:r>
              <a:rPr lang="ja-JP" altLang="en-US" dirty="0">
                <a:solidFill>
                  <a:schemeClr val="bg1"/>
                </a:solidFill>
              </a:rPr>
              <a:t>以下 または</a:t>
            </a:r>
            <a:r>
              <a:rPr lang="en-US" altLang="ja-JP" dirty="0">
                <a:solidFill>
                  <a:schemeClr val="bg1"/>
                </a:solidFill>
              </a:rPr>
              <a:t>24</a:t>
            </a:r>
            <a:r>
              <a:rPr lang="ja-JP" altLang="en-US" dirty="0">
                <a:solidFill>
                  <a:schemeClr val="bg1"/>
                </a:solidFill>
              </a:rPr>
              <a:t>時間尿中</a:t>
            </a:r>
            <a:r>
              <a:rPr lang="en-US" altLang="ja-JP" dirty="0">
                <a:solidFill>
                  <a:schemeClr val="bg1"/>
                </a:solidFill>
              </a:rPr>
              <a:t>C</a:t>
            </a:r>
            <a:r>
              <a:rPr lang="ja-JP" altLang="en-US" dirty="0">
                <a:solidFill>
                  <a:schemeClr val="bg1"/>
                </a:solidFill>
              </a:rPr>
              <a:t>ペプチド排出量：</a:t>
            </a:r>
            <a:r>
              <a:rPr lang="en-US" altLang="ja-JP" dirty="0">
                <a:solidFill>
                  <a:schemeClr val="bg1"/>
                </a:solidFill>
              </a:rPr>
              <a:t>20 </a:t>
            </a:r>
            <a:r>
              <a:rPr lang="en-US" altLang="ja-JP" dirty="0" err="1">
                <a:solidFill>
                  <a:schemeClr val="bg1"/>
                </a:solidFill>
              </a:rPr>
              <a:t>μg</a:t>
            </a:r>
            <a:r>
              <a:rPr lang="en-US" altLang="ja-JP" dirty="0">
                <a:solidFill>
                  <a:schemeClr val="bg1"/>
                </a:solidFill>
              </a:rPr>
              <a:t>/</a:t>
            </a:r>
            <a:r>
              <a:rPr lang="ja-JP" altLang="en-US" dirty="0">
                <a:solidFill>
                  <a:schemeClr val="bg1"/>
                </a:solidFill>
              </a:rPr>
              <a:t>日以下</a:t>
            </a:r>
          </a:p>
          <a:p>
            <a:r>
              <a:rPr lang="ja-JP" altLang="en-US" dirty="0">
                <a:solidFill>
                  <a:schemeClr val="bg1"/>
                </a:solidFill>
              </a:rPr>
              <a:t>→ インスリン依存状態 </a:t>
            </a:r>
          </a:p>
        </p:txBody>
      </p:sp>
    </p:spTree>
    <p:extLst>
      <p:ext uri="{BB962C8B-B14F-4D97-AF65-F5344CB8AC3E}">
        <p14:creationId xmlns:p14="http://schemas.microsoft.com/office/powerpoint/2010/main" val="1594311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pic>
        <p:nvPicPr>
          <p:cNvPr id="27650"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27" y="548680"/>
            <a:ext cx="88011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35051">
            <a:off x="3595875" y="5120579"/>
            <a:ext cx="2100858" cy="731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00596">
            <a:off x="1168365" y="5444453"/>
            <a:ext cx="2205912" cy="768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88503">
            <a:off x="6554829" y="5075307"/>
            <a:ext cx="1752930" cy="61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335941">
            <a:off x="132178" y="4533120"/>
            <a:ext cx="2100858" cy="731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80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sp>
        <p:nvSpPr>
          <p:cNvPr id="2" name="正方形/長方形 1"/>
          <p:cNvSpPr/>
          <p:nvPr/>
        </p:nvSpPr>
        <p:spPr>
          <a:xfrm>
            <a:off x="179512" y="404664"/>
            <a:ext cx="8712968" cy="4524315"/>
          </a:xfrm>
          <a:prstGeom prst="rect">
            <a:avLst/>
          </a:prstGeom>
        </p:spPr>
        <p:txBody>
          <a:bodyPr wrap="square">
            <a:spAutoFit/>
          </a:bodyPr>
          <a:lstStyle/>
          <a:p>
            <a:r>
              <a:rPr lang="ja-JP" altLang="en-US" dirty="0">
                <a:solidFill>
                  <a:schemeClr val="bg1"/>
                </a:solidFill>
              </a:rPr>
              <a:t>インスリン抵抗性の指標</a:t>
            </a:r>
          </a:p>
          <a:p>
            <a:endParaRPr lang="ja-JP" altLang="en-US" dirty="0">
              <a:solidFill>
                <a:schemeClr val="bg1"/>
              </a:solidFill>
            </a:endParaRPr>
          </a:p>
          <a:p>
            <a:r>
              <a:rPr lang="ja-JP" altLang="en-US" dirty="0">
                <a:solidFill>
                  <a:schemeClr val="bg1"/>
                </a:solidFill>
              </a:rPr>
              <a:t>インスリン抵抗性とは、血中インスリン濃度に見合ったインスリン作用が得られていない状態を指します。その病態として、インスリン受容体への作用不全や受容体から下流の細胞内情報伝達の異常が挙げられます</a:t>
            </a:r>
            <a:r>
              <a:rPr lang="ja-JP" altLang="en-US" dirty="0" smtClean="0">
                <a:solidFill>
                  <a:schemeClr val="bg1"/>
                </a:solidFill>
              </a:rPr>
              <a:t>。</a:t>
            </a:r>
            <a:endParaRPr lang="en-US" altLang="ja-JP" dirty="0" smtClean="0">
              <a:solidFill>
                <a:schemeClr val="bg1"/>
              </a:solidFill>
            </a:endParaRPr>
          </a:p>
          <a:p>
            <a:endParaRPr lang="en-US" altLang="ja-JP" dirty="0">
              <a:solidFill>
                <a:schemeClr val="bg1"/>
              </a:solidFill>
            </a:endParaRPr>
          </a:p>
          <a:p>
            <a:r>
              <a:rPr lang="en-US" altLang="ja-JP" dirty="0" smtClean="0">
                <a:solidFill>
                  <a:schemeClr val="bg1"/>
                </a:solidFill>
              </a:rPr>
              <a:t>2</a:t>
            </a:r>
            <a:r>
              <a:rPr lang="en-US" altLang="ja-JP" dirty="0">
                <a:solidFill>
                  <a:schemeClr val="bg1"/>
                </a:solidFill>
              </a:rPr>
              <a:t>. </a:t>
            </a:r>
            <a:r>
              <a:rPr lang="ja-JP" altLang="en-US" dirty="0">
                <a:solidFill>
                  <a:schemeClr val="bg1"/>
                </a:solidFill>
              </a:rPr>
              <a:t>血中インスリン値</a:t>
            </a:r>
          </a:p>
          <a:p>
            <a:endParaRPr lang="ja-JP" altLang="en-US" dirty="0">
              <a:solidFill>
                <a:schemeClr val="bg1"/>
              </a:solidFill>
            </a:endParaRPr>
          </a:p>
          <a:p>
            <a:r>
              <a:rPr lang="ja-JP" altLang="en-US" dirty="0">
                <a:solidFill>
                  <a:schemeClr val="bg1"/>
                </a:solidFill>
              </a:rPr>
              <a:t>早朝空腹時の血中インスリン値が</a:t>
            </a:r>
            <a:r>
              <a:rPr lang="en-US" altLang="ja-JP" dirty="0">
                <a:solidFill>
                  <a:schemeClr val="bg1"/>
                </a:solidFill>
              </a:rPr>
              <a:t>15μU/mL</a:t>
            </a:r>
            <a:r>
              <a:rPr lang="ja-JP" altLang="en-US" dirty="0">
                <a:solidFill>
                  <a:schemeClr val="bg1"/>
                </a:solidFill>
              </a:rPr>
              <a:t>以上を示す場合は、明らかなインスリン抵抗性の存在が考えられます。</a:t>
            </a:r>
          </a:p>
          <a:p>
            <a:r>
              <a:rPr lang="ja-JP" altLang="en-US" dirty="0">
                <a:solidFill>
                  <a:schemeClr val="bg1"/>
                </a:solidFill>
              </a:rPr>
              <a:t>正常値： </a:t>
            </a:r>
            <a:r>
              <a:rPr lang="en-US" altLang="ja-JP" dirty="0">
                <a:solidFill>
                  <a:schemeClr val="bg1"/>
                </a:solidFill>
              </a:rPr>
              <a:t>2~10 </a:t>
            </a:r>
            <a:r>
              <a:rPr lang="en-US" altLang="ja-JP" dirty="0" err="1">
                <a:solidFill>
                  <a:schemeClr val="bg1"/>
                </a:solidFill>
              </a:rPr>
              <a:t>μU</a:t>
            </a:r>
            <a:r>
              <a:rPr lang="en-US" altLang="ja-JP" dirty="0">
                <a:solidFill>
                  <a:schemeClr val="bg1"/>
                </a:solidFill>
              </a:rPr>
              <a:t>/mL</a:t>
            </a:r>
          </a:p>
        </p:txBody>
      </p:sp>
      <p:sp>
        <p:nvSpPr>
          <p:cNvPr id="3" name="正方形/長方形 2"/>
          <p:cNvSpPr/>
          <p:nvPr/>
        </p:nvSpPr>
        <p:spPr>
          <a:xfrm>
            <a:off x="475903" y="5013176"/>
            <a:ext cx="8118648" cy="1323439"/>
          </a:xfrm>
          <a:prstGeom prst="rect">
            <a:avLst/>
          </a:prstGeom>
        </p:spPr>
        <p:txBody>
          <a:bodyPr wrap="square">
            <a:spAutoFit/>
          </a:bodyPr>
          <a:lstStyle/>
          <a:p>
            <a:r>
              <a:rPr lang="ja-JP" altLang="en-US" sz="2000" dirty="0" smtClean="0">
                <a:solidFill>
                  <a:schemeClr val="bg1"/>
                </a:solidFill>
              </a:rPr>
              <a:t>関節</a:t>
            </a:r>
            <a:r>
              <a:rPr lang="ja-JP" altLang="en-US" sz="2000" dirty="0">
                <a:solidFill>
                  <a:schemeClr val="bg1"/>
                </a:solidFill>
              </a:rPr>
              <a:t>リウマチ（</a:t>
            </a:r>
            <a:r>
              <a:rPr lang="en-US" altLang="ja-JP" sz="2000" dirty="0">
                <a:solidFill>
                  <a:schemeClr val="bg1"/>
                </a:solidFill>
              </a:rPr>
              <a:t>RA</a:t>
            </a:r>
            <a:r>
              <a:rPr lang="ja-JP" altLang="en-US" sz="2000" dirty="0">
                <a:solidFill>
                  <a:schemeClr val="bg1"/>
                </a:solidFill>
              </a:rPr>
              <a:t>）患者ではインスリン抵抗性が上昇するが、そのこととアテローム性動脈硬化リスクは関連しないことが、「</a:t>
            </a:r>
            <a:r>
              <a:rPr lang="en-US" altLang="ja-JP" sz="2000" dirty="0">
                <a:solidFill>
                  <a:schemeClr val="bg1"/>
                </a:solidFill>
              </a:rPr>
              <a:t>Arthritis &amp; Rheumatology</a:t>
            </a:r>
            <a:r>
              <a:rPr lang="ja-JP" altLang="en-US" sz="2000" dirty="0">
                <a:solidFill>
                  <a:schemeClr val="bg1"/>
                </a:solidFill>
              </a:rPr>
              <a:t>」電子版に</a:t>
            </a:r>
            <a:r>
              <a:rPr lang="en-US" altLang="ja-JP" sz="2000" dirty="0">
                <a:solidFill>
                  <a:schemeClr val="bg1"/>
                </a:solidFill>
              </a:rPr>
              <a:t>12</a:t>
            </a:r>
            <a:r>
              <a:rPr lang="ja-JP" altLang="en-US" sz="2000" dirty="0">
                <a:solidFill>
                  <a:schemeClr val="bg1"/>
                </a:solidFill>
              </a:rPr>
              <a:t>月</a:t>
            </a:r>
            <a:r>
              <a:rPr lang="en-US" altLang="ja-JP" sz="2000" dirty="0">
                <a:solidFill>
                  <a:schemeClr val="bg1"/>
                </a:solidFill>
              </a:rPr>
              <a:t>10</a:t>
            </a:r>
            <a:r>
              <a:rPr lang="ja-JP" altLang="en-US" sz="2000" dirty="0">
                <a:solidFill>
                  <a:schemeClr val="bg1"/>
                </a:solidFill>
              </a:rPr>
              <a:t>日掲載された論文で示された。 </a:t>
            </a:r>
            <a:r>
              <a:rPr lang="en-US" altLang="ja-JP" sz="2000" dirty="0">
                <a:solidFill>
                  <a:schemeClr val="bg1"/>
                </a:solidFill>
              </a:rPr>
              <a:t>(</a:t>
            </a:r>
            <a:r>
              <a:rPr lang="en-US" altLang="ja-JP" sz="2000" dirty="0" err="1">
                <a:solidFill>
                  <a:schemeClr val="bg1"/>
                </a:solidFill>
              </a:rPr>
              <a:t>HealthDay</a:t>
            </a:r>
            <a:r>
              <a:rPr lang="en-US" altLang="ja-JP" sz="2000" dirty="0">
                <a:solidFill>
                  <a:schemeClr val="bg1"/>
                </a:solidFill>
              </a:rPr>
              <a:t> News</a:t>
            </a:r>
            <a:r>
              <a:rPr lang="ja-JP" altLang="en-US" sz="2000" dirty="0">
                <a:solidFill>
                  <a:schemeClr val="bg1"/>
                </a:solidFill>
              </a:rPr>
              <a:t>　</a:t>
            </a:r>
            <a:r>
              <a:rPr lang="en-US" altLang="ja-JP" sz="2000" dirty="0">
                <a:solidFill>
                  <a:schemeClr val="bg1"/>
                </a:solidFill>
              </a:rPr>
              <a:t>2014</a:t>
            </a:r>
            <a:r>
              <a:rPr lang="ja-JP" altLang="en-US" sz="2000" dirty="0">
                <a:solidFill>
                  <a:schemeClr val="bg1"/>
                </a:solidFill>
              </a:rPr>
              <a:t>年</a:t>
            </a:r>
            <a:r>
              <a:rPr lang="en-US" altLang="ja-JP" sz="2000" dirty="0">
                <a:solidFill>
                  <a:schemeClr val="bg1"/>
                </a:solidFill>
              </a:rPr>
              <a:t>12</a:t>
            </a:r>
            <a:r>
              <a:rPr lang="ja-JP" altLang="en-US" sz="2000" dirty="0">
                <a:solidFill>
                  <a:schemeClr val="bg1"/>
                </a:solidFill>
              </a:rPr>
              <a:t>月</a:t>
            </a:r>
            <a:r>
              <a:rPr lang="en-US" altLang="ja-JP" sz="2000" dirty="0">
                <a:solidFill>
                  <a:schemeClr val="bg1"/>
                </a:solidFill>
              </a:rPr>
              <a:t>11</a:t>
            </a:r>
            <a:r>
              <a:rPr lang="ja-JP" altLang="en-US" sz="2000" dirty="0">
                <a:solidFill>
                  <a:schemeClr val="bg1"/>
                </a:solidFill>
              </a:rPr>
              <a:t>日</a:t>
            </a:r>
            <a:r>
              <a:rPr lang="en-US" altLang="ja-JP" sz="2000" dirty="0">
                <a:solidFill>
                  <a:schemeClr val="bg1"/>
                </a:solidFill>
              </a:rPr>
              <a:t>) </a:t>
            </a:r>
          </a:p>
        </p:txBody>
      </p:sp>
    </p:spTree>
    <p:extLst>
      <p:ext uri="{BB962C8B-B14F-4D97-AF65-F5344CB8AC3E}">
        <p14:creationId xmlns:p14="http://schemas.microsoft.com/office/powerpoint/2010/main" val="3630695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descr="C:\Users\山本dell470\Desktop\建学の会\建学の会28101902\スライド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556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6"/>
          <p:cNvSpPr>
            <a:spLocks noChangeArrowheads="1"/>
          </p:cNvSpPr>
          <p:nvPr/>
        </p:nvSpPr>
        <p:spPr bwMode="auto">
          <a:xfrm>
            <a:off x="900113" y="4365625"/>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endParaRPr lang="ja-JP" altLang="ja-JP" sz="2800">
              <a:solidFill>
                <a:srgbClr val="FFFFFF"/>
              </a:solidFill>
              <a:latin typeface="HGPｺﾞｼｯｸE" pitchFamily="50" charset="-128"/>
              <a:ea typeface="HGPｺﾞｼｯｸE" pitchFamily="50" charset="-128"/>
            </a:endParaRPr>
          </a:p>
        </p:txBody>
      </p:sp>
      <p:sp>
        <p:nvSpPr>
          <p:cNvPr id="2" name="正方形/長方形 1"/>
          <p:cNvSpPr/>
          <p:nvPr/>
        </p:nvSpPr>
        <p:spPr>
          <a:xfrm>
            <a:off x="3203848" y="6309320"/>
            <a:ext cx="5688632" cy="400110"/>
          </a:xfrm>
          <a:prstGeom prst="rect">
            <a:avLst/>
          </a:prstGeom>
        </p:spPr>
        <p:txBody>
          <a:bodyPr wrap="square">
            <a:spAutoFit/>
          </a:bodyPr>
          <a:lstStyle/>
          <a:p>
            <a:r>
              <a:rPr lang="en-US" altLang="ja-JP" sz="2000" dirty="0" smtClean="0">
                <a:solidFill>
                  <a:srgbClr val="FFFFFF"/>
                </a:solidFill>
              </a:rPr>
              <a:t>15/08/03</a:t>
            </a:r>
            <a:r>
              <a:rPr lang="ja-JP" altLang="en-US" sz="2000" dirty="0" smtClean="0">
                <a:solidFill>
                  <a:srgbClr val="FFFFFF"/>
                </a:solidFill>
              </a:rPr>
              <a:t>　</a:t>
            </a:r>
            <a:r>
              <a:rPr lang="en-US" altLang="ja-JP" sz="2000" dirty="0" smtClean="0">
                <a:solidFill>
                  <a:srgbClr val="FFFFFF"/>
                </a:solidFill>
              </a:rPr>
              <a:t> </a:t>
            </a:r>
            <a:r>
              <a:rPr lang="en-US" altLang="ja-JP" sz="2000" dirty="0">
                <a:solidFill>
                  <a:srgbClr val="FFFFFF"/>
                </a:solidFill>
              </a:rPr>
              <a:t>TEIJIN PHARMA </a:t>
            </a:r>
            <a:r>
              <a:rPr lang="en-US" altLang="ja-JP" sz="2000" dirty="0" smtClean="0">
                <a:solidFill>
                  <a:srgbClr val="FFFFFF"/>
                </a:solidFill>
              </a:rPr>
              <a:t>LIMITED.HP</a:t>
            </a:r>
            <a:r>
              <a:rPr lang="ja-JP" altLang="en-US" sz="2000" dirty="0" smtClean="0">
                <a:solidFill>
                  <a:srgbClr val="FFFFFF"/>
                </a:solidFill>
              </a:rPr>
              <a:t>改より</a:t>
            </a:r>
            <a:r>
              <a:rPr lang="en-US" altLang="ja-JP" sz="2000" dirty="0" smtClean="0">
                <a:solidFill>
                  <a:srgbClr val="FFFFFF"/>
                </a:solidFill>
              </a:rPr>
              <a:t> </a:t>
            </a:r>
            <a:endParaRPr lang="ja-JP" altLang="en-US" sz="2000" dirty="0">
              <a:solidFill>
                <a:srgbClr val="FFFFFF"/>
              </a:solidFill>
            </a:endParaRPr>
          </a:p>
        </p:txBody>
      </p:sp>
      <p:pic>
        <p:nvPicPr>
          <p:cNvPr id="319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143875"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矢印コネクタ 3"/>
          <p:cNvCxnSpPr/>
          <p:nvPr/>
        </p:nvCxnSpPr>
        <p:spPr bwMode="auto">
          <a:xfrm flipV="1">
            <a:off x="2267744" y="1916832"/>
            <a:ext cx="1584176" cy="1080120"/>
          </a:xfrm>
          <a:prstGeom prst="straightConnector1">
            <a:avLst/>
          </a:prstGeom>
          <a:solidFill>
            <a:schemeClr val="accent1"/>
          </a:solidFill>
          <a:ln w="508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星 6 2"/>
          <p:cNvSpPr/>
          <p:nvPr/>
        </p:nvSpPr>
        <p:spPr bwMode="auto">
          <a:xfrm>
            <a:off x="2915816" y="858416"/>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7" name="星 6 6"/>
          <p:cNvSpPr/>
          <p:nvPr/>
        </p:nvSpPr>
        <p:spPr bwMode="auto">
          <a:xfrm>
            <a:off x="3707904" y="1196752"/>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8" name="星 6 7"/>
          <p:cNvSpPr/>
          <p:nvPr/>
        </p:nvSpPr>
        <p:spPr bwMode="auto">
          <a:xfrm>
            <a:off x="4179441" y="1916832"/>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9" name="星 6 8"/>
          <p:cNvSpPr/>
          <p:nvPr/>
        </p:nvSpPr>
        <p:spPr bwMode="auto">
          <a:xfrm>
            <a:off x="4572000" y="3169965"/>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10" name="星 6 9"/>
          <p:cNvSpPr/>
          <p:nvPr/>
        </p:nvSpPr>
        <p:spPr bwMode="auto">
          <a:xfrm>
            <a:off x="4313585" y="3508301"/>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11" name="星 6 10"/>
          <p:cNvSpPr/>
          <p:nvPr/>
        </p:nvSpPr>
        <p:spPr bwMode="auto">
          <a:xfrm>
            <a:off x="4391986" y="4196457"/>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12" name="星 6 11"/>
          <p:cNvSpPr/>
          <p:nvPr/>
        </p:nvSpPr>
        <p:spPr bwMode="auto">
          <a:xfrm>
            <a:off x="4680018" y="4611216"/>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13" name="星 6 12"/>
          <p:cNvSpPr/>
          <p:nvPr/>
        </p:nvSpPr>
        <p:spPr bwMode="auto">
          <a:xfrm>
            <a:off x="4427984" y="5172757"/>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cxnSp>
        <p:nvCxnSpPr>
          <p:cNvPr id="14" name="直線矢印コネクタ 13"/>
          <p:cNvCxnSpPr/>
          <p:nvPr/>
        </p:nvCxnSpPr>
        <p:spPr bwMode="auto">
          <a:xfrm flipV="1">
            <a:off x="2483768" y="2112691"/>
            <a:ext cx="1802460" cy="1395610"/>
          </a:xfrm>
          <a:prstGeom prst="straightConnector1">
            <a:avLst/>
          </a:prstGeom>
          <a:solidFill>
            <a:schemeClr val="accent1"/>
          </a:solidFill>
          <a:ln w="508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正方形/長方形 15"/>
          <p:cNvSpPr/>
          <p:nvPr/>
        </p:nvSpPr>
        <p:spPr>
          <a:xfrm>
            <a:off x="358065" y="2634464"/>
            <a:ext cx="2290485" cy="724975"/>
          </a:xfrm>
          <a:prstGeom prst="rect">
            <a:avLst/>
          </a:prstGeom>
          <a:noFill/>
          <a:ln w="25400" cap="flat" cmpd="sng" algn="ctr">
            <a:noFill/>
            <a:prstDash val="solid"/>
          </a:ln>
          <a:effectLst/>
        </p:spPr>
        <p:txBody>
          <a:bodyPr anchor="ctr"/>
          <a:lstStyle>
            <a:defPPr>
              <a:defRPr lang="ja-JP"/>
            </a:defPPr>
            <a:lvl1pPr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algn="ctr" eaLnBrk="1" fontAlgn="auto" hangingPunct="1">
              <a:spcBef>
                <a:spcPts val="0"/>
              </a:spcBef>
              <a:spcAft>
                <a:spcPts val="0"/>
              </a:spcAft>
              <a:defRPr/>
            </a:pPr>
            <a:r>
              <a:rPr kumimoji="0" lang="ja-JP" altLang="en-US" sz="3600" b="1" i="1" kern="0" dirty="0" smtClean="0">
                <a:ln w="18000">
                  <a:noFill/>
                  <a:prstDash val="solid"/>
                  <a:miter lim="800000"/>
                </a:ln>
                <a:solidFill>
                  <a:srgbClr val="FF0000"/>
                </a:solidFill>
                <a:effectLst>
                  <a:glow rad="127000">
                    <a:prstClr val="white"/>
                  </a:glow>
                  <a:outerShdw blurRad="38100" dist="38100" dir="2700000" algn="tl">
                    <a:srgbClr val="000000">
                      <a:alpha val="43137"/>
                    </a:srgbClr>
                  </a:outerShdw>
                </a:effectLst>
                <a:latin typeface="HGS明朝B" pitchFamily="18" charset="-128"/>
                <a:ea typeface="ＭＳ Ｐゴシック"/>
              </a:rPr>
              <a:t>アルブミン</a:t>
            </a:r>
            <a:endParaRPr kumimoji="0" lang="ja-JP" altLang="en-US" sz="3600" b="1" i="1" kern="0" dirty="0">
              <a:ln w="18000">
                <a:noFill/>
                <a:prstDash val="solid"/>
                <a:miter lim="800000"/>
              </a:ln>
              <a:solidFill>
                <a:srgbClr val="FF0000"/>
              </a:solidFill>
              <a:effectLst>
                <a:glow rad="127000">
                  <a:prstClr val="white"/>
                </a:glow>
                <a:outerShdw blurRad="38100" dist="38100" dir="2700000" algn="tl">
                  <a:srgbClr val="000000">
                    <a:alpha val="43137"/>
                  </a:srgbClr>
                </a:outerShdw>
              </a:effectLst>
              <a:latin typeface="HGS明朝B" pitchFamily="18" charset="-128"/>
              <a:ea typeface="ＭＳ Ｐゴシック"/>
            </a:endParaRPr>
          </a:p>
        </p:txBody>
      </p:sp>
      <p:sp>
        <p:nvSpPr>
          <p:cNvPr id="18" name="正方形/長方形 17"/>
          <p:cNvSpPr/>
          <p:nvPr/>
        </p:nvSpPr>
        <p:spPr>
          <a:xfrm>
            <a:off x="358065" y="3516314"/>
            <a:ext cx="2701767" cy="724975"/>
          </a:xfrm>
          <a:prstGeom prst="rect">
            <a:avLst/>
          </a:prstGeom>
          <a:noFill/>
          <a:ln w="25400" cap="flat" cmpd="sng" algn="ctr">
            <a:noFill/>
            <a:prstDash val="solid"/>
          </a:ln>
          <a:effectLst/>
        </p:spPr>
        <p:txBody>
          <a:bodyPr anchor="ctr"/>
          <a:lstStyle>
            <a:defPPr>
              <a:defRPr lang="ja-JP"/>
            </a:defPPr>
            <a:lvl1pPr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algn="ctr" eaLnBrk="1" fontAlgn="auto" hangingPunct="1">
              <a:spcBef>
                <a:spcPts val="0"/>
              </a:spcBef>
              <a:spcAft>
                <a:spcPts val="0"/>
              </a:spcAft>
              <a:defRPr/>
            </a:pPr>
            <a:r>
              <a:rPr kumimoji="0" lang="ja-JP" altLang="en-US" sz="3600" b="1" i="1" kern="0" dirty="0" smtClean="0">
                <a:ln w="18000">
                  <a:noFill/>
                  <a:prstDash val="solid"/>
                  <a:miter lim="800000"/>
                </a:ln>
                <a:solidFill>
                  <a:srgbClr val="00B050"/>
                </a:solidFill>
                <a:effectLst>
                  <a:glow rad="127000">
                    <a:prstClr val="white"/>
                  </a:glow>
                  <a:outerShdw blurRad="38100" dist="38100" dir="2700000" algn="tl">
                    <a:srgbClr val="000000">
                      <a:alpha val="43137"/>
                    </a:srgbClr>
                  </a:outerShdw>
                </a:effectLst>
                <a:latin typeface="HGS明朝B" pitchFamily="18" charset="-128"/>
                <a:ea typeface="ＭＳ Ｐゴシック"/>
              </a:rPr>
              <a:t>クレアチニン</a:t>
            </a:r>
            <a:endParaRPr kumimoji="0" lang="ja-JP" altLang="en-US" sz="3600" b="1" i="1" kern="0" dirty="0">
              <a:ln w="18000">
                <a:noFill/>
                <a:prstDash val="solid"/>
                <a:miter lim="800000"/>
              </a:ln>
              <a:solidFill>
                <a:srgbClr val="00B050"/>
              </a:solidFill>
              <a:effectLst>
                <a:glow rad="127000">
                  <a:prstClr val="white"/>
                </a:glow>
                <a:outerShdw blurRad="38100" dist="38100" dir="2700000" algn="tl">
                  <a:srgbClr val="000000">
                    <a:alpha val="43137"/>
                  </a:srgbClr>
                </a:outerShdw>
              </a:effectLst>
              <a:latin typeface="HGS明朝B" pitchFamily="18" charset="-128"/>
              <a:ea typeface="ＭＳ Ｐゴシック"/>
            </a:endParaRPr>
          </a:p>
        </p:txBody>
      </p:sp>
    </p:spTree>
    <p:extLst>
      <p:ext uri="{BB962C8B-B14F-4D97-AF65-F5344CB8AC3E}">
        <p14:creationId xmlns:p14="http://schemas.microsoft.com/office/powerpoint/2010/main" val="804004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6"/>
          <p:cNvSpPr>
            <a:spLocks noChangeArrowheads="1"/>
          </p:cNvSpPr>
          <p:nvPr/>
        </p:nvSpPr>
        <p:spPr bwMode="auto">
          <a:xfrm>
            <a:off x="900113" y="4365625"/>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endParaRPr lang="ja-JP" altLang="ja-JP" sz="2800">
              <a:solidFill>
                <a:srgbClr val="FFFFFF"/>
              </a:solidFill>
              <a:latin typeface="HGPｺﾞｼｯｸE" pitchFamily="50" charset="-128"/>
              <a:ea typeface="HGPｺﾞｼｯｸE" pitchFamily="50" charset="-128"/>
            </a:endParaRPr>
          </a:p>
        </p:txBody>
      </p:sp>
      <p:sp>
        <p:nvSpPr>
          <p:cNvPr id="2" name="正方形/長方形 1"/>
          <p:cNvSpPr/>
          <p:nvPr/>
        </p:nvSpPr>
        <p:spPr>
          <a:xfrm>
            <a:off x="3203848" y="6309320"/>
            <a:ext cx="5688632" cy="400110"/>
          </a:xfrm>
          <a:prstGeom prst="rect">
            <a:avLst/>
          </a:prstGeom>
        </p:spPr>
        <p:txBody>
          <a:bodyPr wrap="square">
            <a:spAutoFit/>
          </a:bodyPr>
          <a:lstStyle/>
          <a:p>
            <a:r>
              <a:rPr lang="en-US" altLang="ja-JP" sz="2000" dirty="0" smtClean="0">
                <a:solidFill>
                  <a:srgbClr val="FFFFFF"/>
                </a:solidFill>
              </a:rPr>
              <a:t>15/08/03</a:t>
            </a:r>
            <a:r>
              <a:rPr lang="ja-JP" altLang="en-US" sz="2000" dirty="0" smtClean="0">
                <a:solidFill>
                  <a:srgbClr val="FFFFFF"/>
                </a:solidFill>
              </a:rPr>
              <a:t>　</a:t>
            </a:r>
            <a:r>
              <a:rPr lang="en-US" altLang="ja-JP" sz="2000" dirty="0" smtClean="0">
                <a:solidFill>
                  <a:srgbClr val="FFFFFF"/>
                </a:solidFill>
              </a:rPr>
              <a:t> </a:t>
            </a:r>
            <a:r>
              <a:rPr lang="en-US" altLang="ja-JP" sz="2000" dirty="0">
                <a:solidFill>
                  <a:srgbClr val="FFFFFF"/>
                </a:solidFill>
              </a:rPr>
              <a:t>TEIJIN PHARMA </a:t>
            </a:r>
            <a:r>
              <a:rPr lang="en-US" altLang="ja-JP" sz="2000" dirty="0" smtClean="0">
                <a:solidFill>
                  <a:srgbClr val="FFFFFF"/>
                </a:solidFill>
              </a:rPr>
              <a:t>LIMITED.HP</a:t>
            </a:r>
            <a:r>
              <a:rPr lang="ja-JP" altLang="en-US" sz="2000" dirty="0" smtClean="0">
                <a:solidFill>
                  <a:srgbClr val="FFFFFF"/>
                </a:solidFill>
              </a:rPr>
              <a:t>改より</a:t>
            </a:r>
            <a:r>
              <a:rPr lang="en-US" altLang="ja-JP" sz="2000" dirty="0" smtClean="0">
                <a:solidFill>
                  <a:srgbClr val="FFFFFF"/>
                </a:solidFill>
              </a:rPr>
              <a:t> </a:t>
            </a:r>
            <a:endParaRPr lang="ja-JP" altLang="en-US" sz="2000" dirty="0">
              <a:solidFill>
                <a:srgbClr val="FFFFFF"/>
              </a:solidFill>
            </a:endParaRPr>
          </a:p>
        </p:txBody>
      </p:sp>
      <p:pic>
        <p:nvPicPr>
          <p:cNvPr id="319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143875"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矢印コネクタ 3"/>
          <p:cNvCxnSpPr/>
          <p:nvPr/>
        </p:nvCxnSpPr>
        <p:spPr bwMode="auto">
          <a:xfrm flipV="1">
            <a:off x="2267744" y="1916832"/>
            <a:ext cx="1584176" cy="1080120"/>
          </a:xfrm>
          <a:prstGeom prst="straightConnector1">
            <a:avLst/>
          </a:prstGeom>
          <a:solidFill>
            <a:schemeClr val="accent1"/>
          </a:solidFill>
          <a:ln w="508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星 6 2"/>
          <p:cNvSpPr/>
          <p:nvPr/>
        </p:nvSpPr>
        <p:spPr bwMode="auto">
          <a:xfrm>
            <a:off x="2915816" y="858416"/>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7" name="星 6 6"/>
          <p:cNvSpPr/>
          <p:nvPr/>
        </p:nvSpPr>
        <p:spPr bwMode="auto">
          <a:xfrm>
            <a:off x="3707904" y="1196752"/>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8" name="星 6 7"/>
          <p:cNvSpPr/>
          <p:nvPr/>
        </p:nvSpPr>
        <p:spPr bwMode="auto">
          <a:xfrm>
            <a:off x="4179441" y="1916832"/>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9" name="星 6 8"/>
          <p:cNvSpPr/>
          <p:nvPr/>
        </p:nvSpPr>
        <p:spPr bwMode="auto">
          <a:xfrm>
            <a:off x="4572000" y="3169965"/>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10" name="星 6 9"/>
          <p:cNvSpPr/>
          <p:nvPr/>
        </p:nvSpPr>
        <p:spPr bwMode="auto">
          <a:xfrm>
            <a:off x="4313585" y="3508301"/>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11" name="星 6 10"/>
          <p:cNvSpPr/>
          <p:nvPr/>
        </p:nvSpPr>
        <p:spPr bwMode="auto">
          <a:xfrm>
            <a:off x="4391986" y="4196457"/>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12" name="星 6 11"/>
          <p:cNvSpPr/>
          <p:nvPr/>
        </p:nvSpPr>
        <p:spPr bwMode="auto">
          <a:xfrm>
            <a:off x="4680018" y="4611216"/>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sp>
        <p:nvSpPr>
          <p:cNvPr id="13" name="星 6 12"/>
          <p:cNvSpPr/>
          <p:nvPr/>
        </p:nvSpPr>
        <p:spPr bwMode="auto">
          <a:xfrm>
            <a:off x="4427984" y="5172757"/>
            <a:ext cx="288032" cy="338336"/>
          </a:xfrm>
          <a:prstGeom prst="star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FFFFFF"/>
              </a:solidFill>
              <a:ea typeface="ＭＳ Ｐゴシック" pitchFamily="50" charset="-128"/>
            </a:endParaRPr>
          </a:p>
        </p:txBody>
      </p:sp>
      <p:cxnSp>
        <p:nvCxnSpPr>
          <p:cNvPr id="14" name="直線矢印コネクタ 13"/>
          <p:cNvCxnSpPr/>
          <p:nvPr/>
        </p:nvCxnSpPr>
        <p:spPr bwMode="auto">
          <a:xfrm flipV="1">
            <a:off x="2483768" y="2112691"/>
            <a:ext cx="1802460" cy="1395610"/>
          </a:xfrm>
          <a:prstGeom prst="straightConnector1">
            <a:avLst/>
          </a:prstGeom>
          <a:solidFill>
            <a:schemeClr val="accent1"/>
          </a:solidFill>
          <a:ln w="508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正方形/長方形 15"/>
          <p:cNvSpPr/>
          <p:nvPr/>
        </p:nvSpPr>
        <p:spPr>
          <a:xfrm>
            <a:off x="358065" y="2634464"/>
            <a:ext cx="2290485" cy="724975"/>
          </a:xfrm>
          <a:prstGeom prst="rect">
            <a:avLst/>
          </a:prstGeom>
          <a:noFill/>
          <a:ln w="25400" cap="flat" cmpd="sng" algn="ctr">
            <a:noFill/>
            <a:prstDash val="solid"/>
          </a:ln>
          <a:effectLst/>
        </p:spPr>
        <p:txBody>
          <a:bodyPr anchor="ctr"/>
          <a:lstStyle>
            <a:defPPr>
              <a:defRPr lang="ja-JP"/>
            </a:defPPr>
            <a:lvl1pPr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algn="ctr" eaLnBrk="1" fontAlgn="auto" hangingPunct="1">
              <a:spcBef>
                <a:spcPts val="0"/>
              </a:spcBef>
              <a:spcAft>
                <a:spcPts val="0"/>
              </a:spcAft>
              <a:defRPr/>
            </a:pPr>
            <a:r>
              <a:rPr kumimoji="0" lang="ja-JP" altLang="en-US" sz="3600" b="1" i="1" kern="0" dirty="0" smtClean="0">
                <a:ln w="18000">
                  <a:noFill/>
                  <a:prstDash val="solid"/>
                  <a:miter lim="800000"/>
                </a:ln>
                <a:solidFill>
                  <a:srgbClr val="FF0000"/>
                </a:solidFill>
                <a:effectLst>
                  <a:glow rad="127000">
                    <a:prstClr val="white"/>
                  </a:glow>
                  <a:outerShdw blurRad="38100" dist="38100" dir="2700000" algn="tl">
                    <a:srgbClr val="000000">
                      <a:alpha val="43137"/>
                    </a:srgbClr>
                  </a:outerShdw>
                </a:effectLst>
                <a:latin typeface="HGS明朝B" pitchFamily="18" charset="-128"/>
                <a:ea typeface="ＭＳ Ｐゴシック"/>
              </a:rPr>
              <a:t>アルブミン</a:t>
            </a:r>
            <a:endParaRPr kumimoji="0" lang="ja-JP" altLang="en-US" sz="3600" b="1" i="1" kern="0" dirty="0">
              <a:ln w="18000">
                <a:noFill/>
                <a:prstDash val="solid"/>
                <a:miter lim="800000"/>
              </a:ln>
              <a:solidFill>
                <a:srgbClr val="FF0000"/>
              </a:solidFill>
              <a:effectLst>
                <a:glow rad="127000">
                  <a:prstClr val="white"/>
                </a:glow>
                <a:outerShdw blurRad="38100" dist="38100" dir="2700000" algn="tl">
                  <a:srgbClr val="000000">
                    <a:alpha val="43137"/>
                  </a:srgbClr>
                </a:outerShdw>
              </a:effectLst>
              <a:latin typeface="HGS明朝B" pitchFamily="18" charset="-128"/>
              <a:ea typeface="ＭＳ Ｐゴシック"/>
            </a:endParaRPr>
          </a:p>
        </p:txBody>
      </p:sp>
      <p:sp>
        <p:nvSpPr>
          <p:cNvPr id="18" name="正方形/長方形 17"/>
          <p:cNvSpPr/>
          <p:nvPr/>
        </p:nvSpPr>
        <p:spPr>
          <a:xfrm>
            <a:off x="358065" y="3516314"/>
            <a:ext cx="2701767" cy="724975"/>
          </a:xfrm>
          <a:prstGeom prst="rect">
            <a:avLst/>
          </a:prstGeom>
          <a:noFill/>
          <a:ln w="25400" cap="flat" cmpd="sng" algn="ctr">
            <a:noFill/>
            <a:prstDash val="solid"/>
          </a:ln>
          <a:effectLst/>
        </p:spPr>
        <p:txBody>
          <a:bodyPr anchor="ctr"/>
          <a:lstStyle>
            <a:defPPr>
              <a:defRPr lang="ja-JP"/>
            </a:defPPr>
            <a:lvl1pPr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algn="ctr" eaLnBrk="1" fontAlgn="auto" hangingPunct="1">
              <a:spcBef>
                <a:spcPts val="0"/>
              </a:spcBef>
              <a:spcAft>
                <a:spcPts val="0"/>
              </a:spcAft>
              <a:defRPr/>
            </a:pPr>
            <a:r>
              <a:rPr kumimoji="0" lang="ja-JP" altLang="en-US" sz="3600" b="1" i="1" kern="0" dirty="0" smtClean="0">
                <a:ln w="18000">
                  <a:noFill/>
                  <a:prstDash val="solid"/>
                  <a:miter lim="800000"/>
                </a:ln>
                <a:solidFill>
                  <a:srgbClr val="00B050"/>
                </a:solidFill>
                <a:effectLst>
                  <a:glow rad="127000">
                    <a:prstClr val="white"/>
                  </a:glow>
                  <a:outerShdw blurRad="38100" dist="38100" dir="2700000" algn="tl">
                    <a:srgbClr val="000000">
                      <a:alpha val="43137"/>
                    </a:srgbClr>
                  </a:outerShdw>
                </a:effectLst>
                <a:latin typeface="HGS明朝B" pitchFamily="18" charset="-128"/>
                <a:ea typeface="ＭＳ Ｐゴシック"/>
              </a:rPr>
              <a:t>クレアチニン</a:t>
            </a:r>
            <a:endParaRPr kumimoji="0" lang="ja-JP" altLang="en-US" sz="3600" b="1" i="1" kern="0" dirty="0">
              <a:ln w="18000">
                <a:noFill/>
                <a:prstDash val="solid"/>
                <a:miter lim="800000"/>
              </a:ln>
              <a:solidFill>
                <a:srgbClr val="00B050"/>
              </a:solidFill>
              <a:effectLst>
                <a:glow rad="127000">
                  <a:prstClr val="white"/>
                </a:glow>
                <a:outerShdw blurRad="38100" dist="38100" dir="2700000" algn="tl">
                  <a:srgbClr val="000000">
                    <a:alpha val="43137"/>
                  </a:srgbClr>
                </a:outerShdw>
              </a:effectLst>
              <a:latin typeface="HGS明朝B" pitchFamily="18" charset="-128"/>
              <a:ea typeface="ＭＳ Ｐゴシック"/>
            </a:endParaRPr>
          </a:p>
        </p:txBody>
      </p:sp>
      <p:pic>
        <p:nvPicPr>
          <p:cNvPr id="17" name="Picture 4" descr="https://tse1.mm.bing.net/th?&amp;id=OIP.Mb1a42d68504e71a02ed4bc39ac306e4bo0&amp;w=260&amp;h=183&amp;c=0&amp;pid=1.9&amp;rs=0&amp;p=0&amp;r=0">
            <a:hlinkClick r:id="rId3" tooltip="画像の詳細を表示"/>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441" y="3311915"/>
            <a:ext cx="4509817" cy="317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060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ChangeArrowheads="1"/>
          </p:cNvSpPr>
          <p:nvPr/>
        </p:nvSpPr>
        <p:spPr bwMode="auto">
          <a:xfrm>
            <a:off x="717550" y="4613275"/>
            <a:ext cx="7010400" cy="7985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endParaRPr lang="ja-JP" altLang="ja-JP" sz="2800">
              <a:solidFill>
                <a:srgbClr val="FFFFFF"/>
              </a:solidFill>
              <a:latin typeface="HGPｺﾞｼｯｸE" pitchFamily="50" charset="-128"/>
              <a:ea typeface="HGPｺﾞｼｯｸE" pitchFamily="50" charset="-128"/>
            </a:endParaRPr>
          </a:p>
        </p:txBody>
      </p:sp>
      <p:sp>
        <p:nvSpPr>
          <p:cNvPr id="86019" name="フリーフォーム 3"/>
          <p:cNvSpPr>
            <a:spLocks/>
          </p:cNvSpPr>
          <p:nvPr/>
        </p:nvSpPr>
        <p:spPr bwMode="auto">
          <a:xfrm>
            <a:off x="793750" y="2684463"/>
            <a:ext cx="7242175" cy="2735262"/>
          </a:xfrm>
          <a:custGeom>
            <a:avLst/>
            <a:gdLst>
              <a:gd name="T0" fmla="*/ 0 w 7611762"/>
              <a:gd name="T1" fmla="*/ 28520 h 3160381"/>
              <a:gd name="T2" fmla="*/ 336138 w 7611762"/>
              <a:gd name="T3" fmla="*/ 28520 h 3160381"/>
              <a:gd name="T4" fmla="*/ 831179 w 7611762"/>
              <a:gd name="T5" fmla="*/ 35447 h 3160381"/>
              <a:gd name="T6" fmla="*/ 1827370 w 7611762"/>
              <a:gd name="T7" fmla="*/ 70084 h 3160381"/>
              <a:gd name="T8" fmla="*/ 2524091 w 7611762"/>
              <a:gd name="T9" fmla="*/ 866727 h 3160381"/>
              <a:gd name="T10" fmla="*/ 3220814 w 7611762"/>
              <a:gd name="T11" fmla="*/ 994882 h 3160381"/>
              <a:gd name="T12" fmla="*/ 4021435 w 7611762"/>
              <a:gd name="T13" fmla="*/ 998345 h 3160381"/>
              <a:gd name="T14" fmla="*/ 4571480 w 7611762"/>
              <a:gd name="T15" fmla="*/ 1285831 h 3160381"/>
              <a:gd name="T16" fmla="*/ 5647121 w 7611762"/>
              <a:gd name="T17" fmla="*/ 1327395 h 3160381"/>
              <a:gd name="T18" fmla="*/ 5647121 w 7611762"/>
              <a:gd name="T19" fmla="*/ 1327395 h 3160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11762" h="3160381">
                <a:moveTo>
                  <a:pt x="0" y="67832"/>
                </a:moveTo>
                <a:cubicBezTo>
                  <a:pt x="133178" y="66459"/>
                  <a:pt x="453081" y="67832"/>
                  <a:pt x="453081" y="67832"/>
                </a:cubicBezTo>
                <a:cubicBezTo>
                  <a:pt x="639805" y="70578"/>
                  <a:pt x="785341" y="67831"/>
                  <a:pt x="1120346" y="84307"/>
                </a:cubicBezTo>
                <a:cubicBezTo>
                  <a:pt x="1455352" y="100783"/>
                  <a:pt x="2082801" y="-162827"/>
                  <a:pt x="2463114" y="166686"/>
                </a:cubicBezTo>
                <a:cubicBezTo>
                  <a:pt x="2843427" y="496199"/>
                  <a:pt x="3089189" y="1694804"/>
                  <a:pt x="3402227" y="2061388"/>
                </a:cubicBezTo>
                <a:cubicBezTo>
                  <a:pt x="3715265" y="2427972"/>
                  <a:pt x="4004963" y="2314015"/>
                  <a:pt x="4341341" y="2366188"/>
                </a:cubicBezTo>
                <a:cubicBezTo>
                  <a:pt x="4677719" y="2418361"/>
                  <a:pt x="5117070" y="2259096"/>
                  <a:pt x="5420497" y="2374426"/>
                </a:cubicBezTo>
                <a:cubicBezTo>
                  <a:pt x="5723924" y="2489756"/>
                  <a:pt x="5796692" y="2927735"/>
                  <a:pt x="6161903" y="3058167"/>
                </a:cubicBezTo>
                <a:cubicBezTo>
                  <a:pt x="6527114" y="3188599"/>
                  <a:pt x="7611762" y="3157021"/>
                  <a:pt x="7611762" y="3157021"/>
                </a:cubicBezTo>
              </a:path>
            </a:pathLst>
          </a:custGeom>
          <a:noFill/>
          <a:ln w="920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0" name="フリーフォーム 12"/>
          <p:cNvSpPr>
            <a:spLocks/>
          </p:cNvSpPr>
          <p:nvPr/>
        </p:nvSpPr>
        <p:spPr bwMode="auto">
          <a:xfrm>
            <a:off x="793750" y="221771"/>
            <a:ext cx="7242175" cy="2447925"/>
          </a:xfrm>
          <a:custGeom>
            <a:avLst/>
            <a:gdLst>
              <a:gd name="T0" fmla="*/ 0 w 7364628"/>
              <a:gd name="T1" fmla="*/ 1043542 h 2806606"/>
              <a:gd name="T2" fmla="*/ 766764 w 7364628"/>
              <a:gd name="T3" fmla="*/ 644547 h 2806606"/>
              <a:gd name="T4" fmla="*/ 1993587 w 7364628"/>
              <a:gd name="T5" fmla="*/ 223789 h 2806606"/>
              <a:gd name="T6" fmla="*/ 4309215 w 7364628"/>
              <a:gd name="T7" fmla="*/ 2528 h 2806606"/>
              <a:gd name="T8" fmla="*/ 6149450 w 7364628"/>
              <a:gd name="T9" fmla="*/ 133108 h 2806606"/>
              <a:gd name="T10" fmla="*/ 7376271 w 7364628"/>
              <a:gd name="T11" fmla="*/ 553866 h 2806606"/>
              <a:gd name="T12" fmla="*/ 8511083 w 7364628"/>
              <a:gd name="T13" fmla="*/ 1090696 h 2806606"/>
              <a:gd name="T14" fmla="*/ 10136625 w 7364628"/>
              <a:gd name="T15" fmla="*/ 1217649 h 2806606"/>
              <a:gd name="T16" fmla="*/ 11854175 w 7364628"/>
              <a:gd name="T17" fmla="*/ 1224904 h 2806606"/>
              <a:gd name="T18" fmla="*/ 13709745 w 7364628"/>
              <a:gd name="T19" fmla="*/ 1235785 h 2806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64628" h="2806606">
                <a:moveTo>
                  <a:pt x="0" y="2370001"/>
                </a:moveTo>
                <a:cubicBezTo>
                  <a:pt x="116703" y="2072066"/>
                  <a:pt x="233406" y="1774131"/>
                  <a:pt x="411892" y="1463839"/>
                </a:cubicBezTo>
                <a:cubicBezTo>
                  <a:pt x="590378" y="1153547"/>
                  <a:pt x="753762" y="751266"/>
                  <a:pt x="1070919" y="508250"/>
                </a:cubicBezTo>
                <a:cubicBezTo>
                  <a:pt x="1388076" y="265234"/>
                  <a:pt x="1942757" y="40065"/>
                  <a:pt x="2314833" y="5741"/>
                </a:cubicBezTo>
                <a:cubicBezTo>
                  <a:pt x="2686909" y="-28583"/>
                  <a:pt x="3028779" y="93612"/>
                  <a:pt x="3303373" y="302304"/>
                </a:cubicBezTo>
                <a:cubicBezTo>
                  <a:pt x="3577968" y="510996"/>
                  <a:pt x="3750962" y="895428"/>
                  <a:pt x="3962400" y="1257893"/>
                </a:cubicBezTo>
                <a:cubicBezTo>
                  <a:pt x="4173838" y="1620358"/>
                  <a:pt x="4324865" y="2225839"/>
                  <a:pt x="4572000" y="2477093"/>
                </a:cubicBezTo>
                <a:cubicBezTo>
                  <a:pt x="4819135" y="2728347"/>
                  <a:pt x="5145903" y="2714617"/>
                  <a:pt x="5445211" y="2765417"/>
                </a:cubicBezTo>
                <a:cubicBezTo>
                  <a:pt x="5744519" y="2816217"/>
                  <a:pt x="6367849" y="2781893"/>
                  <a:pt x="6367849" y="2781893"/>
                </a:cubicBezTo>
                <a:lnTo>
                  <a:pt x="7364628" y="2806606"/>
                </a:lnTo>
              </a:path>
            </a:pathLst>
          </a:custGeom>
          <a:noFill/>
          <a:ln w="603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1" name="フリーフォーム 16"/>
          <p:cNvSpPr>
            <a:spLocks/>
          </p:cNvSpPr>
          <p:nvPr/>
        </p:nvSpPr>
        <p:spPr bwMode="auto">
          <a:xfrm>
            <a:off x="798513" y="2878138"/>
            <a:ext cx="7200900" cy="2665412"/>
          </a:xfrm>
          <a:custGeom>
            <a:avLst/>
            <a:gdLst>
              <a:gd name="T0" fmla="*/ 0 w 7364627"/>
              <a:gd name="T1" fmla="*/ 20611 h 2760390"/>
              <a:gd name="T2" fmla="*/ 676630 w 7364627"/>
              <a:gd name="T3" fmla="*/ 579 h 2760390"/>
              <a:gd name="T4" fmla="*/ 1180504 w 7364627"/>
              <a:gd name="T5" fmla="*/ 40645 h 2760390"/>
              <a:gd name="T6" fmla="*/ 1180504 w 7364627"/>
              <a:gd name="T7" fmla="*/ 40645 h 2760390"/>
              <a:gd name="T8" fmla="*/ 1526017 w 7364627"/>
              <a:gd name="T9" fmla="*/ 427948 h 2760390"/>
              <a:gd name="T10" fmla="*/ 2037089 w 7364627"/>
              <a:gd name="T11" fmla="*/ 1469658 h 2760390"/>
              <a:gd name="T12" fmla="*/ 2634538 w 7364627"/>
              <a:gd name="T13" fmla="*/ 1823573 h 2760390"/>
              <a:gd name="T14" fmla="*/ 4167753 w 7364627"/>
              <a:gd name="T15" fmla="*/ 1362817 h 2760390"/>
              <a:gd name="T16" fmla="*/ 5557003 w 7364627"/>
              <a:gd name="T17" fmla="*/ 1756796 h 2760390"/>
              <a:gd name="T18" fmla="*/ 6435182 w 7364627"/>
              <a:gd name="T19" fmla="*/ 2237586 h 27603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64627" h="2760390">
                <a:moveTo>
                  <a:pt x="0" y="25427"/>
                </a:moveTo>
                <a:cubicBezTo>
                  <a:pt x="274594" y="11011"/>
                  <a:pt x="549189" y="-3405"/>
                  <a:pt x="774357" y="714"/>
                </a:cubicBezTo>
                <a:cubicBezTo>
                  <a:pt x="999525" y="4833"/>
                  <a:pt x="1351006" y="50141"/>
                  <a:pt x="1351006" y="50141"/>
                </a:cubicBezTo>
                <a:cubicBezTo>
                  <a:pt x="1416909" y="129774"/>
                  <a:pt x="1583038" y="234120"/>
                  <a:pt x="1746422" y="527936"/>
                </a:cubicBezTo>
                <a:cubicBezTo>
                  <a:pt x="1909806" y="821752"/>
                  <a:pt x="2119870" y="1526087"/>
                  <a:pt x="2331308" y="1813038"/>
                </a:cubicBezTo>
                <a:cubicBezTo>
                  <a:pt x="2542746" y="2099989"/>
                  <a:pt x="2608649" y="2271611"/>
                  <a:pt x="3015049" y="2249644"/>
                </a:cubicBezTo>
                <a:cubicBezTo>
                  <a:pt x="3421449" y="2227677"/>
                  <a:pt x="4212281" y="1694963"/>
                  <a:pt x="4769708" y="1681233"/>
                </a:cubicBezTo>
                <a:cubicBezTo>
                  <a:pt x="5327135" y="1667503"/>
                  <a:pt x="5927125" y="1987406"/>
                  <a:pt x="6359611" y="2167265"/>
                </a:cubicBezTo>
                <a:cubicBezTo>
                  <a:pt x="6792098" y="2347125"/>
                  <a:pt x="7078362" y="2553757"/>
                  <a:pt x="7364627" y="2760390"/>
                </a:cubicBezTo>
              </a:path>
            </a:pathLst>
          </a:custGeom>
          <a:noFill/>
          <a:ln w="85725" cap="flat" cmpd="sng" algn="ctr">
            <a:solidFill>
              <a:srgbClr val="FF99C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2" name="フリーフォーム 23"/>
          <p:cNvSpPr>
            <a:spLocks/>
          </p:cNvSpPr>
          <p:nvPr/>
        </p:nvSpPr>
        <p:spPr bwMode="auto">
          <a:xfrm>
            <a:off x="798513" y="3141663"/>
            <a:ext cx="7315200" cy="3454400"/>
          </a:xfrm>
          <a:custGeom>
            <a:avLst/>
            <a:gdLst>
              <a:gd name="T0" fmla="*/ 0 w 7125730"/>
              <a:gd name="T1" fmla="*/ 0 h 3764692"/>
              <a:gd name="T2" fmla="*/ 983666 w 7125730"/>
              <a:gd name="T3" fmla="*/ 9835 h 3764692"/>
              <a:gd name="T4" fmla="*/ 2256646 w 7125730"/>
              <a:gd name="T5" fmla="*/ 93425 h 3764692"/>
              <a:gd name="T6" fmla="*/ 2979929 w 7125730"/>
              <a:gd name="T7" fmla="*/ 663808 h 3764692"/>
              <a:gd name="T8" fmla="*/ 3703213 w 7125730"/>
              <a:gd name="T9" fmla="*/ 1489882 h 3764692"/>
              <a:gd name="T10" fmla="*/ 5371588 w 7125730"/>
              <a:gd name="T11" fmla="*/ 1499718 h 3764692"/>
              <a:gd name="T12" fmla="*/ 8341873 w 7125730"/>
              <a:gd name="T13" fmla="*/ 2247116 h 3764692"/>
              <a:gd name="T14" fmla="*/ 8341873 w 7125730"/>
              <a:gd name="T15" fmla="*/ 2247116 h 3764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25730" h="3764692">
                <a:moveTo>
                  <a:pt x="0" y="0"/>
                </a:moveTo>
                <a:lnTo>
                  <a:pt x="840259" y="16476"/>
                </a:lnTo>
                <a:cubicBezTo>
                  <a:pt x="1161535" y="42562"/>
                  <a:pt x="1643449" y="-26086"/>
                  <a:pt x="1927654" y="156519"/>
                </a:cubicBezTo>
                <a:cubicBezTo>
                  <a:pt x="2211859" y="339124"/>
                  <a:pt x="2339546" y="722184"/>
                  <a:pt x="2545492" y="1112108"/>
                </a:cubicBezTo>
                <a:cubicBezTo>
                  <a:pt x="2751438" y="1502032"/>
                  <a:pt x="2822833" y="2262660"/>
                  <a:pt x="3163330" y="2496065"/>
                </a:cubicBezTo>
                <a:cubicBezTo>
                  <a:pt x="3503827" y="2729470"/>
                  <a:pt x="3928076" y="2301103"/>
                  <a:pt x="4588476" y="2512541"/>
                </a:cubicBezTo>
                <a:cubicBezTo>
                  <a:pt x="5248876" y="2723979"/>
                  <a:pt x="7125730" y="3764692"/>
                  <a:pt x="7125730" y="3764692"/>
                </a:cubicBezTo>
              </a:path>
            </a:pathLst>
          </a:custGeom>
          <a:noFill/>
          <a:ln w="889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3" name="正方形/長方形 24"/>
          <p:cNvSpPr>
            <a:spLocks noChangeArrowheads="1"/>
          </p:cNvSpPr>
          <p:nvPr/>
        </p:nvSpPr>
        <p:spPr bwMode="auto">
          <a:xfrm>
            <a:off x="6011863" y="1700213"/>
            <a:ext cx="14398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a:solidFill>
                  <a:srgbClr val="FFFF00"/>
                </a:solidFill>
              </a:rPr>
              <a:t>HbA1</a:t>
            </a:r>
            <a:r>
              <a:rPr lang="ja-JP" altLang="en-US">
                <a:solidFill>
                  <a:srgbClr val="FFFF00"/>
                </a:solidFill>
              </a:rPr>
              <a:t>ｃ</a:t>
            </a:r>
          </a:p>
        </p:txBody>
      </p:sp>
      <p:sp>
        <p:nvSpPr>
          <p:cNvPr id="86024" name="正方形/長方形 30"/>
          <p:cNvSpPr>
            <a:spLocks noChangeArrowheads="1"/>
          </p:cNvSpPr>
          <p:nvPr/>
        </p:nvSpPr>
        <p:spPr bwMode="auto">
          <a:xfrm>
            <a:off x="3995738" y="3357563"/>
            <a:ext cx="4752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00B050"/>
                </a:solidFill>
              </a:rPr>
              <a:t>食事</a:t>
            </a:r>
            <a:r>
              <a:rPr lang="ja-JP" altLang="en-US" dirty="0" smtClean="0">
                <a:solidFill>
                  <a:srgbClr val="00B050"/>
                </a:solidFill>
              </a:rPr>
              <a:t>（</a:t>
            </a:r>
            <a:r>
              <a:rPr lang="en-US" altLang="ja-JP" sz="2400" dirty="0" smtClean="0">
                <a:solidFill>
                  <a:srgbClr val="00B050"/>
                </a:solidFill>
              </a:rPr>
              <a:t>TP</a:t>
            </a:r>
            <a:r>
              <a:rPr lang="en-US" altLang="ja-JP" dirty="0" smtClean="0">
                <a:solidFill>
                  <a:srgbClr val="00B050"/>
                </a:solidFill>
              </a:rPr>
              <a:t>,</a:t>
            </a:r>
            <a:r>
              <a:rPr lang="ja-JP" altLang="en-US" dirty="0">
                <a:solidFill>
                  <a:srgbClr val="00B050"/>
                </a:solidFill>
              </a:rPr>
              <a:t>アルブミン）</a:t>
            </a:r>
          </a:p>
        </p:txBody>
      </p:sp>
      <p:sp>
        <p:nvSpPr>
          <p:cNvPr id="86025" name="正方形/長方形 31"/>
          <p:cNvSpPr>
            <a:spLocks noChangeArrowheads="1"/>
          </p:cNvSpPr>
          <p:nvPr/>
        </p:nvSpPr>
        <p:spPr bwMode="auto">
          <a:xfrm>
            <a:off x="3132138" y="3994150"/>
            <a:ext cx="56165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FF99CC"/>
                </a:solidFill>
              </a:rPr>
              <a:t>末梢循環障害≒尿中アルブミン</a:t>
            </a:r>
          </a:p>
        </p:txBody>
      </p:sp>
      <p:sp>
        <p:nvSpPr>
          <p:cNvPr id="86026" name="正方形/長方形 32"/>
          <p:cNvSpPr>
            <a:spLocks noChangeArrowheads="1"/>
          </p:cNvSpPr>
          <p:nvPr/>
        </p:nvSpPr>
        <p:spPr bwMode="auto">
          <a:xfrm>
            <a:off x="236538" y="5959475"/>
            <a:ext cx="6465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FF3300"/>
                </a:solidFill>
              </a:rPr>
              <a:t>創傷の</a:t>
            </a:r>
            <a:r>
              <a:rPr lang="ja-JP" altLang="en-US" dirty="0" smtClean="0">
                <a:solidFill>
                  <a:srgbClr val="FF3300"/>
                </a:solidFill>
              </a:rPr>
              <a:t>治癒力≒</a:t>
            </a:r>
            <a:r>
              <a:rPr lang="ja-JP" altLang="en-US" sz="6000" dirty="0" smtClean="0">
                <a:solidFill>
                  <a:srgbClr val="FF3300"/>
                </a:solidFill>
              </a:rPr>
              <a:t>健康寿命</a:t>
            </a:r>
            <a:endParaRPr lang="ja-JP" altLang="en-US" sz="6000" dirty="0">
              <a:solidFill>
                <a:srgbClr val="FF3300"/>
              </a:solidFill>
            </a:endParaRPr>
          </a:p>
        </p:txBody>
      </p:sp>
      <p:sp>
        <p:nvSpPr>
          <p:cNvPr id="12" name="正方形/長方形 30"/>
          <p:cNvSpPr>
            <a:spLocks noChangeArrowheads="1"/>
          </p:cNvSpPr>
          <p:nvPr/>
        </p:nvSpPr>
        <p:spPr bwMode="auto">
          <a:xfrm rot="20131313">
            <a:off x="3354805" y="2755498"/>
            <a:ext cx="136121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b="1" dirty="0" smtClean="0">
                <a:solidFill>
                  <a:srgbClr val="00B050"/>
                </a:solidFill>
              </a:rPr>
              <a:t>食事制限</a:t>
            </a:r>
            <a:endParaRPr lang="ja-JP" altLang="en-US" sz="2000" b="1" dirty="0">
              <a:solidFill>
                <a:srgbClr val="00B050"/>
              </a:solidFill>
            </a:endParaRPr>
          </a:p>
        </p:txBody>
      </p:sp>
      <p:sp>
        <p:nvSpPr>
          <p:cNvPr id="13" name="正方形/長方形 30"/>
          <p:cNvSpPr>
            <a:spLocks noChangeArrowheads="1"/>
          </p:cNvSpPr>
          <p:nvPr/>
        </p:nvSpPr>
        <p:spPr bwMode="auto">
          <a:xfrm rot="20131313">
            <a:off x="5104340" y="5012763"/>
            <a:ext cx="136121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b="1" dirty="0">
                <a:solidFill>
                  <a:srgbClr val="00B050"/>
                </a:solidFill>
              </a:rPr>
              <a:t>スタチン</a:t>
            </a:r>
          </a:p>
        </p:txBody>
      </p:sp>
      <p:sp>
        <p:nvSpPr>
          <p:cNvPr id="14" name="正方形/長方形 31"/>
          <p:cNvSpPr>
            <a:spLocks noChangeArrowheads="1"/>
          </p:cNvSpPr>
          <p:nvPr/>
        </p:nvSpPr>
        <p:spPr bwMode="auto">
          <a:xfrm rot="20229251">
            <a:off x="-820754" y="4200449"/>
            <a:ext cx="56165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dirty="0" smtClean="0">
                <a:solidFill>
                  <a:srgbClr val="FF99CC"/>
                </a:solidFill>
              </a:rPr>
              <a:t>毛細血管破壊</a:t>
            </a:r>
            <a:endParaRPr lang="ja-JP" altLang="en-US" sz="2000" dirty="0">
              <a:solidFill>
                <a:srgbClr val="FF99CC"/>
              </a:solidFill>
            </a:endParaRPr>
          </a:p>
        </p:txBody>
      </p:sp>
      <p:sp>
        <p:nvSpPr>
          <p:cNvPr id="15" name="正方形/長方形 31"/>
          <p:cNvSpPr>
            <a:spLocks noChangeArrowheads="1"/>
          </p:cNvSpPr>
          <p:nvPr/>
        </p:nvSpPr>
        <p:spPr bwMode="auto">
          <a:xfrm rot="20229251">
            <a:off x="7068468" y="5490470"/>
            <a:ext cx="2090489"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dirty="0" smtClean="0">
                <a:solidFill>
                  <a:srgbClr val="FF99CC"/>
                </a:solidFill>
              </a:rPr>
              <a:t>透析</a:t>
            </a:r>
            <a:endParaRPr lang="ja-JP" altLang="en-US" sz="2000" dirty="0">
              <a:solidFill>
                <a:srgbClr val="FF99CC"/>
              </a:solidFill>
            </a:endParaRPr>
          </a:p>
        </p:txBody>
      </p:sp>
    </p:spTree>
    <p:extLst>
      <p:ext uri="{BB962C8B-B14F-4D97-AF65-F5344CB8AC3E}">
        <p14:creationId xmlns:p14="http://schemas.microsoft.com/office/powerpoint/2010/main" val="2981603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pic>
        <p:nvPicPr>
          <p:cNvPr id="27650" name="Picture 2" descr="C:\Users\山本dell470\Desktop\新しいフォルダー\Resized\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356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ChangeArrowheads="1"/>
          </p:cNvSpPr>
          <p:nvPr/>
        </p:nvSpPr>
        <p:spPr bwMode="auto">
          <a:xfrm>
            <a:off x="717550" y="4613275"/>
            <a:ext cx="7010400" cy="7985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endParaRPr lang="ja-JP" altLang="ja-JP" sz="2800">
              <a:solidFill>
                <a:srgbClr val="FFFFFF"/>
              </a:solidFill>
              <a:latin typeface="HGPｺﾞｼｯｸE" pitchFamily="50" charset="-128"/>
              <a:ea typeface="HGPｺﾞｼｯｸE" pitchFamily="50" charset="-128"/>
            </a:endParaRPr>
          </a:p>
        </p:txBody>
      </p:sp>
      <p:sp>
        <p:nvSpPr>
          <p:cNvPr id="86019" name="フリーフォーム 3"/>
          <p:cNvSpPr>
            <a:spLocks/>
          </p:cNvSpPr>
          <p:nvPr/>
        </p:nvSpPr>
        <p:spPr bwMode="auto">
          <a:xfrm>
            <a:off x="793750" y="2684463"/>
            <a:ext cx="7242175" cy="2735262"/>
          </a:xfrm>
          <a:custGeom>
            <a:avLst/>
            <a:gdLst>
              <a:gd name="T0" fmla="*/ 0 w 7611762"/>
              <a:gd name="T1" fmla="*/ 28520 h 3160381"/>
              <a:gd name="T2" fmla="*/ 336138 w 7611762"/>
              <a:gd name="T3" fmla="*/ 28520 h 3160381"/>
              <a:gd name="T4" fmla="*/ 831179 w 7611762"/>
              <a:gd name="T5" fmla="*/ 35447 h 3160381"/>
              <a:gd name="T6" fmla="*/ 1827370 w 7611762"/>
              <a:gd name="T7" fmla="*/ 70084 h 3160381"/>
              <a:gd name="T8" fmla="*/ 2524091 w 7611762"/>
              <a:gd name="T9" fmla="*/ 866727 h 3160381"/>
              <a:gd name="T10" fmla="*/ 3220814 w 7611762"/>
              <a:gd name="T11" fmla="*/ 994882 h 3160381"/>
              <a:gd name="T12" fmla="*/ 4021435 w 7611762"/>
              <a:gd name="T13" fmla="*/ 998345 h 3160381"/>
              <a:gd name="T14" fmla="*/ 4571480 w 7611762"/>
              <a:gd name="T15" fmla="*/ 1285831 h 3160381"/>
              <a:gd name="T16" fmla="*/ 5647121 w 7611762"/>
              <a:gd name="T17" fmla="*/ 1327395 h 3160381"/>
              <a:gd name="T18" fmla="*/ 5647121 w 7611762"/>
              <a:gd name="T19" fmla="*/ 1327395 h 3160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11762" h="3160381">
                <a:moveTo>
                  <a:pt x="0" y="67832"/>
                </a:moveTo>
                <a:cubicBezTo>
                  <a:pt x="133178" y="66459"/>
                  <a:pt x="453081" y="67832"/>
                  <a:pt x="453081" y="67832"/>
                </a:cubicBezTo>
                <a:cubicBezTo>
                  <a:pt x="639805" y="70578"/>
                  <a:pt x="785341" y="67831"/>
                  <a:pt x="1120346" y="84307"/>
                </a:cubicBezTo>
                <a:cubicBezTo>
                  <a:pt x="1455352" y="100783"/>
                  <a:pt x="2082801" y="-162827"/>
                  <a:pt x="2463114" y="166686"/>
                </a:cubicBezTo>
                <a:cubicBezTo>
                  <a:pt x="2843427" y="496199"/>
                  <a:pt x="3089189" y="1694804"/>
                  <a:pt x="3402227" y="2061388"/>
                </a:cubicBezTo>
                <a:cubicBezTo>
                  <a:pt x="3715265" y="2427972"/>
                  <a:pt x="4004963" y="2314015"/>
                  <a:pt x="4341341" y="2366188"/>
                </a:cubicBezTo>
                <a:cubicBezTo>
                  <a:pt x="4677719" y="2418361"/>
                  <a:pt x="5117070" y="2259096"/>
                  <a:pt x="5420497" y="2374426"/>
                </a:cubicBezTo>
                <a:cubicBezTo>
                  <a:pt x="5723924" y="2489756"/>
                  <a:pt x="5796692" y="2927735"/>
                  <a:pt x="6161903" y="3058167"/>
                </a:cubicBezTo>
                <a:cubicBezTo>
                  <a:pt x="6527114" y="3188599"/>
                  <a:pt x="7611762" y="3157021"/>
                  <a:pt x="7611762" y="3157021"/>
                </a:cubicBezTo>
              </a:path>
            </a:pathLst>
          </a:custGeom>
          <a:noFill/>
          <a:ln w="920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0" name="フリーフォーム 12"/>
          <p:cNvSpPr>
            <a:spLocks/>
          </p:cNvSpPr>
          <p:nvPr/>
        </p:nvSpPr>
        <p:spPr bwMode="auto">
          <a:xfrm>
            <a:off x="793750" y="221771"/>
            <a:ext cx="7242175" cy="2447925"/>
          </a:xfrm>
          <a:custGeom>
            <a:avLst/>
            <a:gdLst>
              <a:gd name="T0" fmla="*/ 0 w 7364628"/>
              <a:gd name="T1" fmla="*/ 1043542 h 2806606"/>
              <a:gd name="T2" fmla="*/ 766764 w 7364628"/>
              <a:gd name="T3" fmla="*/ 644547 h 2806606"/>
              <a:gd name="T4" fmla="*/ 1993587 w 7364628"/>
              <a:gd name="T5" fmla="*/ 223789 h 2806606"/>
              <a:gd name="T6" fmla="*/ 4309215 w 7364628"/>
              <a:gd name="T7" fmla="*/ 2528 h 2806606"/>
              <a:gd name="T8" fmla="*/ 6149450 w 7364628"/>
              <a:gd name="T9" fmla="*/ 133108 h 2806606"/>
              <a:gd name="T10" fmla="*/ 7376271 w 7364628"/>
              <a:gd name="T11" fmla="*/ 553866 h 2806606"/>
              <a:gd name="T12" fmla="*/ 8511083 w 7364628"/>
              <a:gd name="T13" fmla="*/ 1090696 h 2806606"/>
              <a:gd name="T14" fmla="*/ 10136625 w 7364628"/>
              <a:gd name="T15" fmla="*/ 1217649 h 2806606"/>
              <a:gd name="T16" fmla="*/ 11854175 w 7364628"/>
              <a:gd name="T17" fmla="*/ 1224904 h 2806606"/>
              <a:gd name="T18" fmla="*/ 13709745 w 7364628"/>
              <a:gd name="T19" fmla="*/ 1235785 h 2806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64628" h="2806606">
                <a:moveTo>
                  <a:pt x="0" y="2370001"/>
                </a:moveTo>
                <a:cubicBezTo>
                  <a:pt x="116703" y="2072066"/>
                  <a:pt x="233406" y="1774131"/>
                  <a:pt x="411892" y="1463839"/>
                </a:cubicBezTo>
                <a:cubicBezTo>
                  <a:pt x="590378" y="1153547"/>
                  <a:pt x="753762" y="751266"/>
                  <a:pt x="1070919" y="508250"/>
                </a:cubicBezTo>
                <a:cubicBezTo>
                  <a:pt x="1388076" y="265234"/>
                  <a:pt x="1942757" y="40065"/>
                  <a:pt x="2314833" y="5741"/>
                </a:cubicBezTo>
                <a:cubicBezTo>
                  <a:pt x="2686909" y="-28583"/>
                  <a:pt x="3028779" y="93612"/>
                  <a:pt x="3303373" y="302304"/>
                </a:cubicBezTo>
                <a:cubicBezTo>
                  <a:pt x="3577968" y="510996"/>
                  <a:pt x="3750962" y="895428"/>
                  <a:pt x="3962400" y="1257893"/>
                </a:cubicBezTo>
                <a:cubicBezTo>
                  <a:pt x="4173838" y="1620358"/>
                  <a:pt x="4324865" y="2225839"/>
                  <a:pt x="4572000" y="2477093"/>
                </a:cubicBezTo>
                <a:cubicBezTo>
                  <a:pt x="4819135" y="2728347"/>
                  <a:pt x="5145903" y="2714617"/>
                  <a:pt x="5445211" y="2765417"/>
                </a:cubicBezTo>
                <a:cubicBezTo>
                  <a:pt x="5744519" y="2816217"/>
                  <a:pt x="6367849" y="2781893"/>
                  <a:pt x="6367849" y="2781893"/>
                </a:cubicBezTo>
                <a:lnTo>
                  <a:pt x="7364628" y="2806606"/>
                </a:lnTo>
              </a:path>
            </a:pathLst>
          </a:custGeom>
          <a:noFill/>
          <a:ln w="603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1" name="フリーフォーム 16"/>
          <p:cNvSpPr>
            <a:spLocks/>
          </p:cNvSpPr>
          <p:nvPr/>
        </p:nvSpPr>
        <p:spPr bwMode="auto">
          <a:xfrm>
            <a:off x="798513" y="2878138"/>
            <a:ext cx="7200900" cy="2665412"/>
          </a:xfrm>
          <a:custGeom>
            <a:avLst/>
            <a:gdLst>
              <a:gd name="T0" fmla="*/ 0 w 7364627"/>
              <a:gd name="T1" fmla="*/ 20611 h 2760390"/>
              <a:gd name="T2" fmla="*/ 676630 w 7364627"/>
              <a:gd name="T3" fmla="*/ 579 h 2760390"/>
              <a:gd name="T4" fmla="*/ 1180504 w 7364627"/>
              <a:gd name="T5" fmla="*/ 40645 h 2760390"/>
              <a:gd name="T6" fmla="*/ 1180504 w 7364627"/>
              <a:gd name="T7" fmla="*/ 40645 h 2760390"/>
              <a:gd name="T8" fmla="*/ 1526017 w 7364627"/>
              <a:gd name="T9" fmla="*/ 427948 h 2760390"/>
              <a:gd name="T10" fmla="*/ 2037089 w 7364627"/>
              <a:gd name="T11" fmla="*/ 1469658 h 2760390"/>
              <a:gd name="T12" fmla="*/ 2634538 w 7364627"/>
              <a:gd name="T13" fmla="*/ 1823573 h 2760390"/>
              <a:gd name="T14" fmla="*/ 4167753 w 7364627"/>
              <a:gd name="T15" fmla="*/ 1362817 h 2760390"/>
              <a:gd name="T16" fmla="*/ 5557003 w 7364627"/>
              <a:gd name="T17" fmla="*/ 1756796 h 2760390"/>
              <a:gd name="T18" fmla="*/ 6435182 w 7364627"/>
              <a:gd name="T19" fmla="*/ 2237586 h 27603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64627" h="2760390">
                <a:moveTo>
                  <a:pt x="0" y="25427"/>
                </a:moveTo>
                <a:cubicBezTo>
                  <a:pt x="274594" y="11011"/>
                  <a:pt x="549189" y="-3405"/>
                  <a:pt x="774357" y="714"/>
                </a:cubicBezTo>
                <a:cubicBezTo>
                  <a:pt x="999525" y="4833"/>
                  <a:pt x="1351006" y="50141"/>
                  <a:pt x="1351006" y="50141"/>
                </a:cubicBezTo>
                <a:cubicBezTo>
                  <a:pt x="1416909" y="129774"/>
                  <a:pt x="1583038" y="234120"/>
                  <a:pt x="1746422" y="527936"/>
                </a:cubicBezTo>
                <a:cubicBezTo>
                  <a:pt x="1909806" y="821752"/>
                  <a:pt x="2119870" y="1526087"/>
                  <a:pt x="2331308" y="1813038"/>
                </a:cubicBezTo>
                <a:cubicBezTo>
                  <a:pt x="2542746" y="2099989"/>
                  <a:pt x="2608649" y="2271611"/>
                  <a:pt x="3015049" y="2249644"/>
                </a:cubicBezTo>
                <a:cubicBezTo>
                  <a:pt x="3421449" y="2227677"/>
                  <a:pt x="4212281" y="1694963"/>
                  <a:pt x="4769708" y="1681233"/>
                </a:cubicBezTo>
                <a:cubicBezTo>
                  <a:pt x="5327135" y="1667503"/>
                  <a:pt x="5927125" y="1987406"/>
                  <a:pt x="6359611" y="2167265"/>
                </a:cubicBezTo>
                <a:cubicBezTo>
                  <a:pt x="6792098" y="2347125"/>
                  <a:pt x="7078362" y="2553757"/>
                  <a:pt x="7364627" y="2760390"/>
                </a:cubicBezTo>
              </a:path>
            </a:pathLst>
          </a:custGeom>
          <a:noFill/>
          <a:ln w="85725" cap="flat" cmpd="sng" algn="ctr">
            <a:solidFill>
              <a:srgbClr val="FF99C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2" name="フリーフォーム 23"/>
          <p:cNvSpPr>
            <a:spLocks/>
          </p:cNvSpPr>
          <p:nvPr/>
        </p:nvSpPr>
        <p:spPr bwMode="auto">
          <a:xfrm>
            <a:off x="798513" y="3141663"/>
            <a:ext cx="7315200" cy="3454400"/>
          </a:xfrm>
          <a:custGeom>
            <a:avLst/>
            <a:gdLst>
              <a:gd name="T0" fmla="*/ 0 w 7125730"/>
              <a:gd name="T1" fmla="*/ 0 h 3764692"/>
              <a:gd name="T2" fmla="*/ 983666 w 7125730"/>
              <a:gd name="T3" fmla="*/ 9835 h 3764692"/>
              <a:gd name="T4" fmla="*/ 2256646 w 7125730"/>
              <a:gd name="T5" fmla="*/ 93425 h 3764692"/>
              <a:gd name="T6" fmla="*/ 2979929 w 7125730"/>
              <a:gd name="T7" fmla="*/ 663808 h 3764692"/>
              <a:gd name="T8" fmla="*/ 3703213 w 7125730"/>
              <a:gd name="T9" fmla="*/ 1489882 h 3764692"/>
              <a:gd name="T10" fmla="*/ 5371588 w 7125730"/>
              <a:gd name="T11" fmla="*/ 1499718 h 3764692"/>
              <a:gd name="T12" fmla="*/ 8341873 w 7125730"/>
              <a:gd name="T13" fmla="*/ 2247116 h 3764692"/>
              <a:gd name="T14" fmla="*/ 8341873 w 7125730"/>
              <a:gd name="T15" fmla="*/ 2247116 h 3764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25730" h="3764692">
                <a:moveTo>
                  <a:pt x="0" y="0"/>
                </a:moveTo>
                <a:lnTo>
                  <a:pt x="840259" y="16476"/>
                </a:lnTo>
                <a:cubicBezTo>
                  <a:pt x="1161535" y="42562"/>
                  <a:pt x="1643449" y="-26086"/>
                  <a:pt x="1927654" y="156519"/>
                </a:cubicBezTo>
                <a:cubicBezTo>
                  <a:pt x="2211859" y="339124"/>
                  <a:pt x="2339546" y="722184"/>
                  <a:pt x="2545492" y="1112108"/>
                </a:cubicBezTo>
                <a:cubicBezTo>
                  <a:pt x="2751438" y="1502032"/>
                  <a:pt x="2822833" y="2262660"/>
                  <a:pt x="3163330" y="2496065"/>
                </a:cubicBezTo>
                <a:cubicBezTo>
                  <a:pt x="3503827" y="2729470"/>
                  <a:pt x="3928076" y="2301103"/>
                  <a:pt x="4588476" y="2512541"/>
                </a:cubicBezTo>
                <a:cubicBezTo>
                  <a:pt x="5248876" y="2723979"/>
                  <a:pt x="7125730" y="3764692"/>
                  <a:pt x="7125730" y="3764692"/>
                </a:cubicBezTo>
              </a:path>
            </a:pathLst>
          </a:custGeom>
          <a:noFill/>
          <a:ln w="889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3" name="正方形/長方形 24"/>
          <p:cNvSpPr>
            <a:spLocks noChangeArrowheads="1"/>
          </p:cNvSpPr>
          <p:nvPr/>
        </p:nvSpPr>
        <p:spPr bwMode="auto">
          <a:xfrm>
            <a:off x="6011863" y="1700213"/>
            <a:ext cx="14398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a:solidFill>
                  <a:srgbClr val="FFFF00"/>
                </a:solidFill>
              </a:rPr>
              <a:t>HbA1</a:t>
            </a:r>
            <a:r>
              <a:rPr lang="ja-JP" altLang="en-US">
                <a:solidFill>
                  <a:srgbClr val="FFFF00"/>
                </a:solidFill>
              </a:rPr>
              <a:t>ｃ</a:t>
            </a:r>
          </a:p>
        </p:txBody>
      </p:sp>
      <p:sp>
        <p:nvSpPr>
          <p:cNvPr id="86024" name="正方形/長方形 30"/>
          <p:cNvSpPr>
            <a:spLocks noChangeArrowheads="1"/>
          </p:cNvSpPr>
          <p:nvPr/>
        </p:nvSpPr>
        <p:spPr bwMode="auto">
          <a:xfrm>
            <a:off x="3995738" y="3357563"/>
            <a:ext cx="4752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00B050"/>
                </a:solidFill>
              </a:rPr>
              <a:t>食事</a:t>
            </a:r>
            <a:r>
              <a:rPr lang="ja-JP" altLang="en-US" dirty="0" smtClean="0">
                <a:solidFill>
                  <a:srgbClr val="00B050"/>
                </a:solidFill>
              </a:rPr>
              <a:t>（</a:t>
            </a:r>
            <a:r>
              <a:rPr lang="en-US" altLang="ja-JP" sz="2400" dirty="0" smtClean="0">
                <a:solidFill>
                  <a:srgbClr val="00B050"/>
                </a:solidFill>
              </a:rPr>
              <a:t>TP</a:t>
            </a:r>
            <a:r>
              <a:rPr lang="en-US" altLang="ja-JP" dirty="0" smtClean="0">
                <a:solidFill>
                  <a:srgbClr val="00B050"/>
                </a:solidFill>
              </a:rPr>
              <a:t>,</a:t>
            </a:r>
            <a:r>
              <a:rPr lang="ja-JP" altLang="en-US" dirty="0">
                <a:solidFill>
                  <a:srgbClr val="00B050"/>
                </a:solidFill>
              </a:rPr>
              <a:t>アルブミン）</a:t>
            </a:r>
          </a:p>
        </p:txBody>
      </p:sp>
      <p:sp>
        <p:nvSpPr>
          <p:cNvPr id="86025" name="正方形/長方形 31"/>
          <p:cNvSpPr>
            <a:spLocks noChangeArrowheads="1"/>
          </p:cNvSpPr>
          <p:nvPr/>
        </p:nvSpPr>
        <p:spPr bwMode="auto">
          <a:xfrm>
            <a:off x="3132138" y="3994150"/>
            <a:ext cx="56165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FF99CC"/>
                </a:solidFill>
              </a:rPr>
              <a:t>末梢循環障害≒尿中アルブミン</a:t>
            </a:r>
          </a:p>
        </p:txBody>
      </p:sp>
      <p:sp>
        <p:nvSpPr>
          <p:cNvPr id="86026" name="正方形/長方形 32"/>
          <p:cNvSpPr>
            <a:spLocks noChangeArrowheads="1"/>
          </p:cNvSpPr>
          <p:nvPr/>
        </p:nvSpPr>
        <p:spPr bwMode="auto">
          <a:xfrm>
            <a:off x="236538" y="5959475"/>
            <a:ext cx="6465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FF3300"/>
                </a:solidFill>
              </a:rPr>
              <a:t>創傷の</a:t>
            </a:r>
            <a:r>
              <a:rPr lang="ja-JP" altLang="en-US" dirty="0" smtClean="0">
                <a:solidFill>
                  <a:srgbClr val="FF3300"/>
                </a:solidFill>
              </a:rPr>
              <a:t>治癒力≒</a:t>
            </a:r>
            <a:r>
              <a:rPr lang="ja-JP" altLang="en-US" sz="6000" dirty="0" smtClean="0">
                <a:solidFill>
                  <a:srgbClr val="FF3300"/>
                </a:solidFill>
              </a:rPr>
              <a:t>健康寿命</a:t>
            </a:r>
            <a:endParaRPr lang="ja-JP" altLang="en-US" sz="6000" dirty="0">
              <a:solidFill>
                <a:srgbClr val="FF3300"/>
              </a:solidFill>
            </a:endParaRPr>
          </a:p>
        </p:txBody>
      </p:sp>
      <p:sp>
        <p:nvSpPr>
          <p:cNvPr id="12" name="正方形/長方形 30"/>
          <p:cNvSpPr>
            <a:spLocks noChangeArrowheads="1"/>
          </p:cNvSpPr>
          <p:nvPr/>
        </p:nvSpPr>
        <p:spPr bwMode="auto">
          <a:xfrm rot="20131313">
            <a:off x="3354805" y="2755498"/>
            <a:ext cx="136121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b="1" dirty="0" smtClean="0">
                <a:solidFill>
                  <a:srgbClr val="00B050"/>
                </a:solidFill>
              </a:rPr>
              <a:t>食事制限</a:t>
            </a:r>
            <a:endParaRPr lang="ja-JP" altLang="en-US" sz="2000" b="1" dirty="0">
              <a:solidFill>
                <a:srgbClr val="00B050"/>
              </a:solidFill>
            </a:endParaRPr>
          </a:p>
        </p:txBody>
      </p:sp>
      <p:sp>
        <p:nvSpPr>
          <p:cNvPr id="13" name="正方形/長方形 30"/>
          <p:cNvSpPr>
            <a:spLocks noChangeArrowheads="1"/>
          </p:cNvSpPr>
          <p:nvPr/>
        </p:nvSpPr>
        <p:spPr bwMode="auto">
          <a:xfrm rot="20131313">
            <a:off x="5104340" y="5012763"/>
            <a:ext cx="136121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b="1" dirty="0">
                <a:solidFill>
                  <a:srgbClr val="00B050"/>
                </a:solidFill>
              </a:rPr>
              <a:t>スタチン</a:t>
            </a:r>
          </a:p>
        </p:txBody>
      </p:sp>
      <p:sp>
        <p:nvSpPr>
          <p:cNvPr id="14" name="正方形/長方形 31"/>
          <p:cNvSpPr>
            <a:spLocks noChangeArrowheads="1"/>
          </p:cNvSpPr>
          <p:nvPr/>
        </p:nvSpPr>
        <p:spPr bwMode="auto">
          <a:xfrm rot="20229251">
            <a:off x="-820754" y="4200449"/>
            <a:ext cx="56165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dirty="0" smtClean="0">
                <a:solidFill>
                  <a:srgbClr val="FF99CC"/>
                </a:solidFill>
              </a:rPr>
              <a:t>毛細血管破壊</a:t>
            </a:r>
            <a:endParaRPr lang="ja-JP" altLang="en-US" sz="2000" dirty="0">
              <a:solidFill>
                <a:srgbClr val="FF99CC"/>
              </a:solidFill>
            </a:endParaRPr>
          </a:p>
        </p:txBody>
      </p:sp>
      <p:sp>
        <p:nvSpPr>
          <p:cNvPr id="15" name="正方形/長方形 31"/>
          <p:cNvSpPr>
            <a:spLocks noChangeArrowheads="1"/>
          </p:cNvSpPr>
          <p:nvPr/>
        </p:nvSpPr>
        <p:spPr bwMode="auto">
          <a:xfrm rot="20229251">
            <a:off x="7068468" y="5490470"/>
            <a:ext cx="2090489"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dirty="0" smtClean="0">
                <a:solidFill>
                  <a:srgbClr val="FF99CC"/>
                </a:solidFill>
              </a:rPr>
              <a:t>透析</a:t>
            </a:r>
            <a:endParaRPr lang="ja-JP" altLang="en-US" sz="2000" dirty="0">
              <a:solidFill>
                <a:srgbClr val="FF99CC"/>
              </a:solidFill>
            </a:endParaRPr>
          </a:p>
        </p:txBody>
      </p:sp>
      <p:sp>
        <p:nvSpPr>
          <p:cNvPr id="16" name="正方形/長方形 15"/>
          <p:cNvSpPr/>
          <p:nvPr/>
        </p:nvSpPr>
        <p:spPr bwMode="auto">
          <a:xfrm>
            <a:off x="2649640" y="-136809"/>
            <a:ext cx="6552728" cy="7173416"/>
          </a:xfrm>
          <a:prstGeom prst="rect">
            <a:avLst/>
          </a:prstGeom>
          <a:solidFill>
            <a:schemeClr val="accent6">
              <a:lumMod val="50000"/>
              <a:alpha val="85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spTree>
    <p:extLst>
      <p:ext uri="{BB962C8B-B14F-4D97-AF65-F5344CB8AC3E}">
        <p14:creationId xmlns:p14="http://schemas.microsoft.com/office/powerpoint/2010/main" val="3999506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ChangeArrowheads="1"/>
          </p:cNvSpPr>
          <p:nvPr/>
        </p:nvSpPr>
        <p:spPr bwMode="auto">
          <a:xfrm>
            <a:off x="717550" y="4613275"/>
            <a:ext cx="7010400" cy="7985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endParaRPr lang="ja-JP" altLang="ja-JP" sz="2800">
              <a:solidFill>
                <a:srgbClr val="FFFFFF"/>
              </a:solidFill>
              <a:latin typeface="HGPｺﾞｼｯｸE" pitchFamily="50" charset="-128"/>
              <a:ea typeface="HGPｺﾞｼｯｸE" pitchFamily="50" charset="-128"/>
            </a:endParaRPr>
          </a:p>
        </p:txBody>
      </p:sp>
      <p:sp>
        <p:nvSpPr>
          <p:cNvPr id="86019" name="フリーフォーム 3"/>
          <p:cNvSpPr>
            <a:spLocks/>
          </p:cNvSpPr>
          <p:nvPr/>
        </p:nvSpPr>
        <p:spPr bwMode="auto">
          <a:xfrm>
            <a:off x="793750" y="2684463"/>
            <a:ext cx="7242175" cy="2735262"/>
          </a:xfrm>
          <a:custGeom>
            <a:avLst/>
            <a:gdLst>
              <a:gd name="T0" fmla="*/ 0 w 7611762"/>
              <a:gd name="T1" fmla="*/ 28520 h 3160381"/>
              <a:gd name="T2" fmla="*/ 336138 w 7611762"/>
              <a:gd name="T3" fmla="*/ 28520 h 3160381"/>
              <a:gd name="T4" fmla="*/ 831179 w 7611762"/>
              <a:gd name="T5" fmla="*/ 35447 h 3160381"/>
              <a:gd name="T6" fmla="*/ 1827370 w 7611762"/>
              <a:gd name="T7" fmla="*/ 70084 h 3160381"/>
              <a:gd name="T8" fmla="*/ 2524091 w 7611762"/>
              <a:gd name="T9" fmla="*/ 866727 h 3160381"/>
              <a:gd name="T10" fmla="*/ 3220814 w 7611762"/>
              <a:gd name="T11" fmla="*/ 994882 h 3160381"/>
              <a:gd name="T12" fmla="*/ 4021435 w 7611762"/>
              <a:gd name="T13" fmla="*/ 998345 h 3160381"/>
              <a:gd name="T14" fmla="*/ 4571480 w 7611762"/>
              <a:gd name="T15" fmla="*/ 1285831 h 3160381"/>
              <a:gd name="T16" fmla="*/ 5647121 w 7611762"/>
              <a:gd name="T17" fmla="*/ 1327395 h 3160381"/>
              <a:gd name="T18" fmla="*/ 5647121 w 7611762"/>
              <a:gd name="T19" fmla="*/ 1327395 h 3160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11762" h="3160381">
                <a:moveTo>
                  <a:pt x="0" y="67832"/>
                </a:moveTo>
                <a:cubicBezTo>
                  <a:pt x="133178" y="66459"/>
                  <a:pt x="453081" y="67832"/>
                  <a:pt x="453081" y="67832"/>
                </a:cubicBezTo>
                <a:cubicBezTo>
                  <a:pt x="639805" y="70578"/>
                  <a:pt x="785341" y="67831"/>
                  <a:pt x="1120346" y="84307"/>
                </a:cubicBezTo>
                <a:cubicBezTo>
                  <a:pt x="1455352" y="100783"/>
                  <a:pt x="2082801" y="-162827"/>
                  <a:pt x="2463114" y="166686"/>
                </a:cubicBezTo>
                <a:cubicBezTo>
                  <a:pt x="2843427" y="496199"/>
                  <a:pt x="3089189" y="1694804"/>
                  <a:pt x="3402227" y="2061388"/>
                </a:cubicBezTo>
                <a:cubicBezTo>
                  <a:pt x="3715265" y="2427972"/>
                  <a:pt x="4004963" y="2314015"/>
                  <a:pt x="4341341" y="2366188"/>
                </a:cubicBezTo>
                <a:cubicBezTo>
                  <a:pt x="4677719" y="2418361"/>
                  <a:pt x="5117070" y="2259096"/>
                  <a:pt x="5420497" y="2374426"/>
                </a:cubicBezTo>
                <a:cubicBezTo>
                  <a:pt x="5723924" y="2489756"/>
                  <a:pt x="5796692" y="2927735"/>
                  <a:pt x="6161903" y="3058167"/>
                </a:cubicBezTo>
                <a:cubicBezTo>
                  <a:pt x="6527114" y="3188599"/>
                  <a:pt x="7611762" y="3157021"/>
                  <a:pt x="7611762" y="3157021"/>
                </a:cubicBezTo>
              </a:path>
            </a:pathLst>
          </a:custGeom>
          <a:noFill/>
          <a:ln w="920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0" name="フリーフォーム 12"/>
          <p:cNvSpPr>
            <a:spLocks/>
          </p:cNvSpPr>
          <p:nvPr/>
        </p:nvSpPr>
        <p:spPr bwMode="auto">
          <a:xfrm>
            <a:off x="793750" y="221771"/>
            <a:ext cx="7242175" cy="2447925"/>
          </a:xfrm>
          <a:custGeom>
            <a:avLst/>
            <a:gdLst>
              <a:gd name="T0" fmla="*/ 0 w 7364628"/>
              <a:gd name="T1" fmla="*/ 1043542 h 2806606"/>
              <a:gd name="T2" fmla="*/ 766764 w 7364628"/>
              <a:gd name="T3" fmla="*/ 644547 h 2806606"/>
              <a:gd name="T4" fmla="*/ 1993587 w 7364628"/>
              <a:gd name="T5" fmla="*/ 223789 h 2806606"/>
              <a:gd name="T6" fmla="*/ 4309215 w 7364628"/>
              <a:gd name="T7" fmla="*/ 2528 h 2806606"/>
              <a:gd name="T8" fmla="*/ 6149450 w 7364628"/>
              <a:gd name="T9" fmla="*/ 133108 h 2806606"/>
              <a:gd name="T10" fmla="*/ 7376271 w 7364628"/>
              <a:gd name="T11" fmla="*/ 553866 h 2806606"/>
              <a:gd name="T12" fmla="*/ 8511083 w 7364628"/>
              <a:gd name="T13" fmla="*/ 1090696 h 2806606"/>
              <a:gd name="T14" fmla="*/ 10136625 w 7364628"/>
              <a:gd name="T15" fmla="*/ 1217649 h 2806606"/>
              <a:gd name="T16" fmla="*/ 11854175 w 7364628"/>
              <a:gd name="T17" fmla="*/ 1224904 h 2806606"/>
              <a:gd name="T18" fmla="*/ 13709745 w 7364628"/>
              <a:gd name="T19" fmla="*/ 1235785 h 2806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64628" h="2806606">
                <a:moveTo>
                  <a:pt x="0" y="2370001"/>
                </a:moveTo>
                <a:cubicBezTo>
                  <a:pt x="116703" y="2072066"/>
                  <a:pt x="233406" y="1774131"/>
                  <a:pt x="411892" y="1463839"/>
                </a:cubicBezTo>
                <a:cubicBezTo>
                  <a:pt x="590378" y="1153547"/>
                  <a:pt x="753762" y="751266"/>
                  <a:pt x="1070919" y="508250"/>
                </a:cubicBezTo>
                <a:cubicBezTo>
                  <a:pt x="1388076" y="265234"/>
                  <a:pt x="1942757" y="40065"/>
                  <a:pt x="2314833" y="5741"/>
                </a:cubicBezTo>
                <a:cubicBezTo>
                  <a:pt x="2686909" y="-28583"/>
                  <a:pt x="3028779" y="93612"/>
                  <a:pt x="3303373" y="302304"/>
                </a:cubicBezTo>
                <a:cubicBezTo>
                  <a:pt x="3577968" y="510996"/>
                  <a:pt x="3750962" y="895428"/>
                  <a:pt x="3962400" y="1257893"/>
                </a:cubicBezTo>
                <a:cubicBezTo>
                  <a:pt x="4173838" y="1620358"/>
                  <a:pt x="4324865" y="2225839"/>
                  <a:pt x="4572000" y="2477093"/>
                </a:cubicBezTo>
                <a:cubicBezTo>
                  <a:pt x="4819135" y="2728347"/>
                  <a:pt x="5145903" y="2714617"/>
                  <a:pt x="5445211" y="2765417"/>
                </a:cubicBezTo>
                <a:cubicBezTo>
                  <a:pt x="5744519" y="2816217"/>
                  <a:pt x="6367849" y="2781893"/>
                  <a:pt x="6367849" y="2781893"/>
                </a:cubicBezTo>
                <a:lnTo>
                  <a:pt x="7364628" y="2806606"/>
                </a:lnTo>
              </a:path>
            </a:pathLst>
          </a:custGeom>
          <a:noFill/>
          <a:ln w="603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1" name="フリーフォーム 16"/>
          <p:cNvSpPr>
            <a:spLocks/>
          </p:cNvSpPr>
          <p:nvPr/>
        </p:nvSpPr>
        <p:spPr bwMode="auto">
          <a:xfrm>
            <a:off x="798513" y="2878138"/>
            <a:ext cx="7200900" cy="2665412"/>
          </a:xfrm>
          <a:custGeom>
            <a:avLst/>
            <a:gdLst>
              <a:gd name="T0" fmla="*/ 0 w 7364627"/>
              <a:gd name="T1" fmla="*/ 20611 h 2760390"/>
              <a:gd name="T2" fmla="*/ 676630 w 7364627"/>
              <a:gd name="T3" fmla="*/ 579 h 2760390"/>
              <a:gd name="T4" fmla="*/ 1180504 w 7364627"/>
              <a:gd name="T5" fmla="*/ 40645 h 2760390"/>
              <a:gd name="T6" fmla="*/ 1180504 w 7364627"/>
              <a:gd name="T7" fmla="*/ 40645 h 2760390"/>
              <a:gd name="T8" fmla="*/ 1526017 w 7364627"/>
              <a:gd name="T9" fmla="*/ 427948 h 2760390"/>
              <a:gd name="T10" fmla="*/ 2037089 w 7364627"/>
              <a:gd name="T11" fmla="*/ 1469658 h 2760390"/>
              <a:gd name="T12" fmla="*/ 2634538 w 7364627"/>
              <a:gd name="T13" fmla="*/ 1823573 h 2760390"/>
              <a:gd name="T14" fmla="*/ 4167753 w 7364627"/>
              <a:gd name="T15" fmla="*/ 1362817 h 2760390"/>
              <a:gd name="T16" fmla="*/ 5557003 w 7364627"/>
              <a:gd name="T17" fmla="*/ 1756796 h 2760390"/>
              <a:gd name="T18" fmla="*/ 6435182 w 7364627"/>
              <a:gd name="T19" fmla="*/ 2237586 h 27603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64627" h="2760390">
                <a:moveTo>
                  <a:pt x="0" y="25427"/>
                </a:moveTo>
                <a:cubicBezTo>
                  <a:pt x="274594" y="11011"/>
                  <a:pt x="549189" y="-3405"/>
                  <a:pt x="774357" y="714"/>
                </a:cubicBezTo>
                <a:cubicBezTo>
                  <a:pt x="999525" y="4833"/>
                  <a:pt x="1351006" y="50141"/>
                  <a:pt x="1351006" y="50141"/>
                </a:cubicBezTo>
                <a:cubicBezTo>
                  <a:pt x="1416909" y="129774"/>
                  <a:pt x="1583038" y="234120"/>
                  <a:pt x="1746422" y="527936"/>
                </a:cubicBezTo>
                <a:cubicBezTo>
                  <a:pt x="1909806" y="821752"/>
                  <a:pt x="2119870" y="1526087"/>
                  <a:pt x="2331308" y="1813038"/>
                </a:cubicBezTo>
                <a:cubicBezTo>
                  <a:pt x="2542746" y="2099989"/>
                  <a:pt x="2608649" y="2271611"/>
                  <a:pt x="3015049" y="2249644"/>
                </a:cubicBezTo>
                <a:cubicBezTo>
                  <a:pt x="3421449" y="2227677"/>
                  <a:pt x="4212281" y="1694963"/>
                  <a:pt x="4769708" y="1681233"/>
                </a:cubicBezTo>
                <a:cubicBezTo>
                  <a:pt x="5327135" y="1667503"/>
                  <a:pt x="5927125" y="1987406"/>
                  <a:pt x="6359611" y="2167265"/>
                </a:cubicBezTo>
                <a:cubicBezTo>
                  <a:pt x="6792098" y="2347125"/>
                  <a:pt x="7078362" y="2553757"/>
                  <a:pt x="7364627" y="2760390"/>
                </a:cubicBezTo>
              </a:path>
            </a:pathLst>
          </a:custGeom>
          <a:noFill/>
          <a:ln w="85725" cap="flat" cmpd="sng" algn="ctr">
            <a:solidFill>
              <a:srgbClr val="FF99C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2" name="フリーフォーム 23"/>
          <p:cNvSpPr>
            <a:spLocks/>
          </p:cNvSpPr>
          <p:nvPr/>
        </p:nvSpPr>
        <p:spPr bwMode="auto">
          <a:xfrm>
            <a:off x="798513" y="3141663"/>
            <a:ext cx="7315200" cy="3454400"/>
          </a:xfrm>
          <a:custGeom>
            <a:avLst/>
            <a:gdLst>
              <a:gd name="T0" fmla="*/ 0 w 7125730"/>
              <a:gd name="T1" fmla="*/ 0 h 3764692"/>
              <a:gd name="T2" fmla="*/ 983666 w 7125730"/>
              <a:gd name="T3" fmla="*/ 9835 h 3764692"/>
              <a:gd name="T4" fmla="*/ 2256646 w 7125730"/>
              <a:gd name="T5" fmla="*/ 93425 h 3764692"/>
              <a:gd name="T6" fmla="*/ 2979929 w 7125730"/>
              <a:gd name="T7" fmla="*/ 663808 h 3764692"/>
              <a:gd name="T8" fmla="*/ 3703213 w 7125730"/>
              <a:gd name="T9" fmla="*/ 1489882 h 3764692"/>
              <a:gd name="T10" fmla="*/ 5371588 w 7125730"/>
              <a:gd name="T11" fmla="*/ 1499718 h 3764692"/>
              <a:gd name="T12" fmla="*/ 8341873 w 7125730"/>
              <a:gd name="T13" fmla="*/ 2247116 h 3764692"/>
              <a:gd name="T14" fmla="*/ 8341873 w 7125730"/>
              <a:gd name="T15" fmla="*/ 2247116 h 3764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25730" h="3764692">
                <a:moveTo>
                  <a:pt x="0" y="0"/>
                </a:moveTo>
                <a:lnTo>
                  <a:pt x="840259" y="16476"/>
                </a:lnTo>
                <a:cubicBezTo>
                  <a:pt x="1161535" y="42562"/>
                  <a:pt x="1643449" y="-26086"/>
                  <a:pt x="1927654" y="156519"/>
                </a:cubicBezTo>
                <a:cubicBezTo>
                  <a:pt x="2211859" y="339124"/>
                  <a:pt x="2339546" y="722184"/>
                  <a:pt x="2545492" y="1112108"/>
                </a:cubicBezTo>
                <a:cubicBezTo>
                  <a:pt x="2751438" y="1502032"/>
                  <a:pt x="2822833" y="2262660"/>
                  <a:pt x="3163330" y="2496065"/>
                </a:cubicBezTo>
                <a:cubicBezTo>
                  <a:pt x="3503827" y="2729470"/>
                  <a:pt x="3928076" y="2301103"/>
                  <a:pt x="4588476" y="2512541"/>
                </a:cubicBezTo>
                <a:cubicBezTo>
                  <a:pt x="5248876" y="2723979"/>
                  <a:pt x="7125730" y="3764692"/>
                  <a:pt x="7125730" y="3764692"/>
                </a:cubicBezTo>
              </a:path>
            </a:pathLst>
          </a:custGeom>
          <a:noFill/>
          <a:ln w="889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3" name="正方形/長方形 24"/>
          <p:cNvSpPr>
            <a:spLocks noChangeArrowheads="1"/>
          </p:cNvSpPr>
          <p:nvPr/>
        </p:nvSpPr>
        <p:spPr bwMode="auto">
          <a:xfrm>
            <a:off x="6011863" y="1700213"/>
            <a:ext cx="14398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a:solidFill>
                  <a:srgbClr val="FFFF00"/>
                </a:solidFill>
              </a:rPr>
              <a:t>HbA1</a:t>
            </a:r>
            <a:r>
              <a:rPr lang="ja-JP" altLang="en-US">
                <a:solidFill>
                  <a:srgbClr val="FFFF00"/>
                </a:solidFill>
              </a:rPr>
              <a:t>ｃ</a:t>
            </a:r>
          </a:p>
        </p:txBody>
      </p:sp>
      <p:sp>
        <p:nvSpPr>
          <p:cNvPr id="86024" name="正方形/長方形 30"/>
          <p:cNvSpPr>
            <a:spLocks noChangeArrowheads="1"/>
          </p:cNvSpPr>
          <p:nvPr/>
        </p:nvSpPr>
        <p:spPr bwMode="auto">
          <a:xfrm>
            <a:off x="3995738" y="3357563"/>
            <a:ext cx="4752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00B050"/>
                </a:solidFill>
              </a:rPr>
              <a:t>食事</a:t>
            </a:r>
            <a:r>
              <a:rPr lang="ja-JP" altLang="en-US" dirty="0" smtClean="0">
                <a:solidFill>
                  <a:srgbClr val="00B050"/>
                </a:solidFill>
              </a:rPr>
              <a:t>（</a:t>
            </a:r>
            <a:r>
              <a:rPr lang="en-US" altLang="ja-JP" sz="2400" dirty="0" smtClean="0">
                <a:solidFill>
                  <a:srgbClr val="00B050"/>
                </a:solidFill>
              </a:rPr>
              <a:t>TP</a:t>
            </a:r>
            <a:r>
              <a:rPr lang="en-US" altLang="ja-JP" dirty="0" smtClean="0">
                <a:solidFill>
                  <a:srgbClr val="00B050"/>
                </a:solidFill>
              </a:rPr>
              <a:t>,</a:t>
            </a:r>
            <a:r>
              <a:rPr lang="ja-JP" altLang="en-US" dirty="0">
                <a:solidFill>
                  <a:srgbClr val="00B050"/>
                </a:solidFill>
              </a:rPr>
              <a:t>アルブミン）</a:t>
            </a:r>
          </a:p>
        </p:txBody>
      </p:sp>
      <p:sp>
        <p:nvSpPr>
          <p:cNvPr id="86025" name="正方形/長方形 31"/>
          <p:cNvSpPr>
            <a:spLocks noChangeArrowheads="1"/>
          </p:cNvSpPr>
          <p:nvPr/>
        </p:nvSpPr>
        <p:spPr bwMode="auto">
          <a:xfrm>
            <a:off x="3132138" y="3994150"/>
            <a:ext cx="56165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FF99CC"/>
                </a:solidFill>
              </a:rPr>
              <a:t>末梢循環障害≒尿中アルブミン</a:t>
            </a:r>
          </a:p>
        </p:txBody>
      </p:sp>
      <p:sp>
        <p:nvSpPr>
          <p:cNvPr id="86026" name="正方形/長方形 32"/>
          <p:cNvSpPr>
            <a:spLocks noChangeArrowheads="1"/>
          </p:cNvSpPr>
          <p:nvPr/>
        </p:nvSpPr>
        <p:spPr bwMode="auto">
          <a:xfrm>
            <a:off x="236538" y="5959475"/>
            <a:ext cx="6465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FF3300"/>
                </a:solidFill>
              </a:rPr>
              <a:t>創傷の</a:t>
            </a:r>
            <a:r>
              <a:rPr lang="ja-JP" altLang="en-US" dirty="0" smtClean="0">
                <a:solidFill>
                  <a:srgbClr val="FF3300"/>
                </a:solidFill>
              </a:rPr>
              <a:t>治癒力≒</a:t>
            </a:r>
            <a:r>
              <a:rPr lang="ja-JP" altLang="en-US" sz="6000" dirty="0" smtClean="0">
                <a:solidFill>
                  <a:srgbClr val="FF3300"/>
                </a:solidFill>
              </a:rPr>
              <a:t>健康寿命</a:t>
            </a:r>
            <a:endParaRPr lang="ja-JP" altLang="en-US" sz="6000" dirty="0">
              <a:solidFill>
                <a:srgbClr val="FF3300"/>
              </a:solidFill>
            </a:endParaRPr>
          </a:p>
        </p:txBody>
      </p:sp>
      <p:sp>
        <p:nvSpPr>
          <p:cNvPr id="12" name="正方形/長方形 30"/>
          <p:cNvSpPr>
            <a:spLocks noChangeArrowheads="1"/>
          </p:cNvSpPr>
          <p:nvPr/>
        </p:nvSpPr>
        <p:spPr bwMode="auto">
          <a:xfrm rot="20131313">
            <a:off x="3354805" y="2755498"/>
            <a:ext cx="136121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b="1" dirty="0" smtClean="0">
                <a:solidFill>
                  <a:srgbClr val="00B050"/>
                </a:solidFill>
              </a:rPr>
              <a:t>食事制限</a:t>
            </a:r>
            <a:endParaRPr lang="ja-JP" altLang="en-US" sz="2000" b="1" dirty="0">
              <a:solidFill>
                <a:srgbClr val="00B050"/>
              </a:solidFill>
            </a:endParaRPr>
          </a:p>
        </p:txBody>
      </p:sp>
      <p:sp>
        <p:nvSpPr>
          <p:cNvPr id="13" name="正方形/長方形 30"/>
          <p:cNvSpPr>
            <a:spLocks noChangeArrowheads="1"/>
          </p:cNvSpPr>
          <p:nvPr/>
        </p:nvSpPr>
        <p:spPr bwMode="auto">
          <a:xfrm rot="20131313">
            <a:off x="5104340" y="5012763"/>
            <a:ext cx="136121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b="1" dirty="0">
                <a:solidFill>
                  <a:srgbClr val="00B050"/>
                </a:solidFill>
              </a:rPr>
              <a:t>スタチン</a:t>
            </a:r>
          </a:p>
        </p:txBody>
      </p:sp>
      <p:sp>
        <p:nvSpPr>
          <p:cNvPr id="14" name="正方形/長方形 31"/>
          <p:cNvSpPr>
            <a:spLocks noChangeArrowheads="1"/>
          </p:cNvSpPr>
          <p:nvPr/>
        </p:nvSpPr>
        <p:spPr bwMode="auto">
          <a:xfrm rot="20229251">
            <a:off x="-820754" y="4200449"/>
            <a:ext cx="56165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dirty="0" smtClean="0">
                <a:solidFill>
                  <a:srgbClr val="FF99CC"/>
                </a:solidFill>
              </a:rPr>
              <a:t>毛細血管破壊</a:t>
            </a:r>
            <a:endParaRPr lang="ja-JP" altLang="en-US" sz="2000" dirty="0">
              <a:solidFill>
                <a:srgbClr val="FF99CC"/>
              </a:solidFill>
            </a:endParaRPr>
          </a:p>
        </p:txBody>
      </p:sp>
      <p:sp>
        <p:nvSpPr>
          <p:cNvPr id="15" name="正方形/長方形 31"/>
          <p:cNvSpPr>
            <a:spLocks noChangeArrowheads="1"/>
          </p:cNvSpPr>
          <p:nvPr/>
        </p:nvSpPr>
        <p:spPr bwMode="auto">
          <a:xfrm rot="20229251">
            <a:off x="7068468" y="5490470"/>
            <a:ext cx="2090489"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dirty="0" smtClean="0">
                <a:solidFill>
                  <a:srgbClr val="FF99CC"/>
                </a:solidFill>
              </a:rPr>
              <a:t>透析</a:t>
            </a:r>
            <a:endParaRPr lang="ja-JP" altLang="en-US" sz="2000" dirty="0">
              <a:solidFill>
                <a:srgbClr val="FF99CC"/>
              </a:solidFill>
            </a:endParaRPr>
          </a:p>
        </p:txBody>
      </p:sp>
      <p:sp>
        <p:nvSpPr>
          <p:cNvPr id="16" name="正方形/長方形 15"/>
          <p:cNvSpPr/>
          <p:nvPr/>
        </p:nvSpPr>
        <p:spPr bwMode="auto">
          <a:xfrm>
            <a:off x="215602" y="-229145"/>
            <a:ext cx="6552728" cy="7173416"/>
          </a:xfrm>
          <a:prstGeom prst="rect">
            <a:avLst/>
          </a:prstGeom>
          <a:solidFill>
            <a:schemeClr val="accent6">
              <a:lumMod val="50000"/>
              <a:alpha val="85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spTree>
    <p:extLst>
      <p:ext uri="{BB962C8B-B14F-4D97-AF65-F5344CB8AC3E}">
        <p14:creationId xmlns:p14="http://schemas.microsoft.com/office/powerpoint/2010/main" val="871200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ChangeArrowheads="1"/>
          </p:cNvSpPr>
          <p:nvPr/>
        </p:nvSpPr>
        <p:spPr bwMode="auto">
          <a:xfrm>
            <a:off x="717550" y="4613275"/>
            <a:ext cx="7010400" cy="7985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endParaRPr lang="ja-JP" altLang="ja-JP" sz="2800">
              <a:solidFill>
                <a:srgbClr val="FFFFFF"/>
              </a:solidFill>
              <a:latin typeface="HGPｺﾞｼｯｸE" pitchFamily="50" charset="-128"/>
              <a:ea typeface="HGPｺﾞｼｯｸE" pitchFamily="50" charset="-128"/>
            </a:endParaRPr>
          </a:p>
        </p:txBody>
      </p:sp>
      <p:sp>
        <p:nvSpPr>
          <p:cNvPr id="86019" name="フリーフォーム 3"/>
          <p:cNvSpPr>
            <a:spLocks/>
          </p:cNvSpPr>
          <p:nvPr/>
        </p:nvSpPr>
        <p:spPr bwMode="auto">
          <a:xfrm>
            <a:off x="793750" y="2684463"/>
            <a:ext cx="7242175" cy="2735262"/>
          </a:xfrm>
          <a:custGeom>
            <a:avLst/>
            <a:gdLst>
              <a:gd name="T0" fmla="*/ 0 w 7611762"/>
              <a:gd name="T1" fmla="*/ 28520 h 3160381"/>
              <a:gd name="T2" fmla="*/ 336138 w 7611762"/>
              <a:gd name="T3" fmla="*/ 28520 h 3160381"/>
              <a:gd name="T4" fmla="*/ 831179 w 7611762"/>
              <a:gd name="T5" fmla="*/ 35447 h 3160381"/>
              <a:gd name="T6" fmla="*/ 1827370 w 7611762"/>
              <a:gd name="T7" fmla="*/ 70084 h 3160381"/>
              <a:gd name="T8" fmla="*/ 2524091 w 7611762"/>
              <a:gd name="T9" fmla="*/ 866727 h 3160381"/>
              <a:gd name="T10" fmla="*/ 3220814 w 7611762"/>
              <a:gd name="T11" fmla="*/ 994882 h 3160381"/>
              <a:gd name="T12" fmla="*/ 4021435 w 7611762"/>
              <a:gd name="T13" fmla="*/ 998345 h 3160381"/>
              <a:gd name="T14" fmla="*/ 4571480 w 7611762"/>
              <a:gd name="T15" fmla="*/ 1285831 h 3160381"/>
              <a:gd name="T16" fmla="*/ 5647121 w 7611762"/>
              <a:gd name="T17" fmla="*/ 1327395 h 3160381"/>
              <a:gd name="T18" fmla="*/ 5647121 w 7611762"/>
              <a:gd name="T19" fmla="*/ 1327395 h 3160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11762" h="3160381">
                <a:moveTo>
                  <a:pt x="0" y="67832"/>
                </a:moveTo>
                <a:cubicBezTo>
                  <a:pt x="133178" y="66459"/>
                  <a:pt x="453081" y="67832"/>
                  <a:pt x="453081" y="67832"/>
                </a:cubicBezTo>
                <a:cubicBezTo>
                  <a:pt x="639805" y="70578"/>
                  <a:pt x="785341" y="67831"/>
                  <a:pt x="1120346" y="84307"/>
                </a:cubicBezTo>
                <a:cubicBezTo>
                  <a:pt x="1455352" y="100783"/>
                  <a:pt x="2082801" y="-162827"/>
                  <a:pt x="2463114" y="166686"/>
                </a:cubicBezTo>
                <a:cubicBezTo>
                  <a:pt x="2843427" y="496199"/>
                  <a:pt x="3089189" y="1694804"/>
                  <a:pt x="3402227" y="2061388"/>
                </a:cubicBezTo>
                <a:cubicBezTo>
                  <a:pt x="3715265" y="2427972"/>
                  <a:pt x="4004963" y="2314015"/>
                  <a:pt x="4341341" y="2366188"/>
                </a:cubicBezTo>
                <a:cubicBezTo>
                  <a:pt x="4677719" y="2418361"/>
                  <a:pt x="5117070" y="2259096"/>
                  <a:pt x="5420497" y="2374426"/>
                </a:cubicBezTo>
                <a:cubicBezTo>
                  <a:pt x="5723924" y="2489756"/>
                  <a:pt x="5796692" y="2927735"/>
                  <a:pt x="6161903" y="3058167"/>
                </a:cubicBezTo>
                <a:cubicBezTo>
                  <a:pt x="6527114" y="3188599"/>
                  <a:pt x="7611762" y="3157021"/>
                  <a:pt x="7611762" y="3157021"/>
                </a:cubicBezTo>
              </a:path>
            </a:pathLst>
          </a:custGeom>
          <a:noFill/>
          <a:ln w="920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0" name="フリーフォーム 12"/>
          <p:cNvSpPr>
            <a:spLocks/>
          </p:cNvSpPr>
          <p:nvPr/>
        </p:nvSpPr>
        <p:spPr bwMode="auto">
          <a:xfrm>
            <a:off x="793750" y="221771"/>
            <a:ext cx="7242175" cy="2447925"/>
          </a:xfrm>
          <a:custGeom>
            <a:avLst/>
            <a:gdLst>
              <a:gd name="T0" fmla="*/ 0 w 7364628"/>
              <a:gd name="T1" fmla="*/ 1043542 h 2806606"/>
              <a:gd name="T2" fmla="*/ 766764 w 7364628"/>
              <a:gd name="T3" fmla="*/ 644547 h 2806606"/>
              <a:gd name="T4" fmla="*/ 1993587 w 7364628"/>
              <a:gd name="T5" fmla="*/ 223789 h 2806606"/>
              <a:gd name="T6" fmla="*/ 4309215 w 7364628"/>
              <a:gd name="T7" fmla="*/ 2528 h 2806606"/>
              <a:gd name="T8" fmla="*/ 6149450 w 7364628"/>
              <a:gd name="T9" fmla="*/ 133108 h 2806606"/>
              <a:gd name="T10" fmla="*/ 7376271 w 7364628"/>
              <a:gd name="T11" fmla="*/ 553866 h 2806606"/>
              <a:gd name="T12" fmla="*/ 8511083 w 7364628"/>
              <a:gd name="T13" fmla="*/ 1090696 h 2806606"/>
              <a:gd name="T14" fmla="*/ 10136625 w 7364628"/>
              <a:gd name="T15" fmla="*/ 1217649 h 2806606"/>
              <a:gd name="T16" fmla="*/ 11854175 w 7364628"/>
              <a:gd name="T17" fmla="*/ 1224904 h 2806606"/>
              <a:gd name="T18" fmla="*/ 13709745 w 7364628"/>
              <a:gd name="T19" fmla="*/ 1235785 h 2806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64628" h="2806606">
                <a:moveTo>
                  <a:pt x="0" y="2370001"/>
                </a:moveTo>
                <a:cubicBezTo>
                  <a:pt x="116703" y="2072066"/>
                  <a:pt x="233406" y="1774131"/>
                  <a:pt x="411892" y="1463839"/>
                </a:cubicBezTo>
                <a:cubicBezTo>
                  <a:pt x="590378" y="1153547"/>
                  <a:pt x="753762" y="751266"/>
                  <a:pt x="1070919" y="508250"/>
                </a:cubicBezTo>
                <a:cubicBezTo>
                  <a:pt x="1388076" y="265234"/>
                  <a:pt x="1942757" y="40065"/>
                  <a:pt x="2314833" y="5741"/>
                </a:cubicBezTo>
                <a:cubicBezTo>
                  <a:pt x="2686909" y="-28583"/>
                  <a:pt x="3028779" y="93612"/>
                  <a:pt x="3303373" y="302304"/>
                </a:cubicBezTo>
                <a:cubicBezTo>
                  <a:pt x="3577968" y="510996"/>
                  <a:pt x="3750962" y="895428"/>
                  <a:pt x="3962400" y="1257893"/>
                </a:cubicBezTo>
                <a:cubicBezTo>
                  <a:pt x="4173838" y="1620358"/>
                  <a:pt x="4324865" y="2225839"/>
                  <a:pt x="4572000" y="2477093"/>
                </a:cubicBezTo>
                <a:cubicBezTo>
                  <a:pt x="4819135" y="2728347"/>
                  <a:pt x="5145903" y="2714617"/>
                  <a:pt x="5445211" y="2765417"/>
                </a:cubicBezTo>
                <a:cubicBezTo>
                  <a:pt x="5744519" y="2816217"/>
                  <a:pt x="6367849" y="2781893"/>
                  <a:pt x="6367849" y="2781893"/>
                </a:cubicBezTo>
                <a:lnTo>
                  <a:pt x="7364628" y="2806606"/>
                </a:lnTo>
              </a:path>
            </a:pathLst>
          </a:custGeom>
          <a:noFill/>
          <a:ln w="603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1" name="フリーフォーム 16"/>
          <p:cNvSpPr>
            <a:spLocks/>
          </p:cNvSpPr>
          <p:nvPr/>
        </p:nvSpPr>
        <p:spPr bwMode="auto">
          <a:xfrm>
            <a:off x="798513" y="2878138"/>
            <a:ext cx="7200900" cy="2665412"/>
          </a:xfrm>
          <a:custGeom>
            <a:avLst/>
            <a:gdLst>
              <a:gd name="T0" fmla="*/ 0 w 7364627"/>
              <a:gd name="T1" fmla="*/ 20611 h 2760390"/>
              <a:gd name="T2" fmla="*/ 676630 w 7364627"/>
              <a:gd name="T3" fmla="*/ 579 h 2760390"/>
              <a:gd name="T4" fmla="*/ 1180504 w 7364627"/>
              <a:gd name="T5" fmla="*/ 40645 h 2760390"/>
              <a:gd name="T6" fmla="*/ 1180504 w 7364627"/>
              <a:gd name="T7" fmla="*/ 40645 h 2760390"/>
              <a:gd name="T8" fmla="*/ 1526017 w 7364627"/>
              <a:gd name="T9" fmla="*/ 427948 h 2760390"/>
              <a:gd name="T10" fmla="*/ 2037089 w 7364627"/>
              <a:gd name="T11" fmla="*/ 1469658 h 2760390"/>
              <a:gd name="T12" fmla="*/ 2634538 w 7364627"/>
              <a:gd name="T13" fmla="*/ 1823573 h 2760390"/>
              <a:gd name="T14" fmla="*/ 4167753 w 7364627"/>
              <a:gd name="T15" fmla="*/ 1362817 h 2760390"/>
              <a:gd name="T16" fmla="*/ 5557003 w 7364627"/>
              <a:gd name="T17" fmla="*/ 1756796 h 2760390"/>
              <a:gd name="T18" fmla="*/ 6435182 w 7364627"/>
              <a:gd name="T19" fmla="*/ 2237586 h 27603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64627" h="2760390">
                <a:moveTo>
                  <a:pt x="0" y="25427"/>
                </a:moveTo>
                <a:cubicBezTo>
                  <a:pt x="274594" y="11011"/>
                  <a:pt x="549189" y="-3405"/>
                  <a:pt x="774357" y="714"/>
                </a:cubicBezTo>
                <a:cubicBezTo>
                  <a:pt x="999525" y="4833"/>
                  <a:pt x="1351006" y="50141"/>
                  <a:pt x="1351006" y="50141"/>
                </a:cubicBezTo>
                <a:cubicBezTo>
                  <a:pt x="1416909" y="129774"/>
                  <a:pt x="1583038" y="234120"/>
                  <a:pt x="1746422" y="527936"/>
                </a:cubicBezTo>
                <a:cubicBezTo>
                  <a:pt x="1909806" y="821752"/>
                  <a:pt x="2119870" y="1526087"/>
                  <a:pt x="2331308" y="1813038"/>
                </a:cubicBezTo>
                <a:cubicBezTo>
                  <a:pt x="2542746" y="2099989"/>
                  <a:pt x="2608649" y="2271611"/>
                  <a:pt x="3015049" y="2249644"/>
                </a:cubicBezTo>
                <a:cubicBezTo>
                  <a:pt x="3421449" y="2227677"/>
                  <a:pt x="4212281" y="1694963"/>
                  <a:pt x="4769708" y="1681233"/>
                </a:cubicBezTo>
                <a:cubicBezTo>
                  <a:pt x="5327135" y="1667503"/>
                  <a:pt x="5927125" y="1987406"/>
                  <a:pt x="6359611" y="2167265"/>
                </a:cubicBezTo>
                <a:cubicBezTo>
                  <a:pt x="6792098" y="2347125"/>
                  <a:pt x="7078362" y="2553757"/>
                  <a:pt x="7364627" y="2760390"/>
                </a:cubicBezTo>
              </a:path>
            </a:pathLst>
          </a:custGeom>
          <a:noFill/>
          <a:ln w="85725" cap="flat" cmpd="sng" algn="ctr">
            <a:solidFill>
              <a:srgbClr val="FF99C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2" name="フリーフォーム 23"/>
          <p:cNvSpPr>
            <a:spLocks/>
          </p:cNvSpPr>
          <p:nvPr/>
        </p:nvSpPr>
        <p:spPr bwMode="auto">
          <a:xfrm>
            <a:off x="798513" y="3141663"/>
            <a:ext cx="7315200" cy="3454400"/>
          </a:xfrm>
          <a:custGeom>
            <a:avLst/>
            <a:gdLst>
              <a:gd name="T0" fmla="*/ 0 w 7125730"/>
              <a:gd name="T1" fmla="*/ 0 h 3764692"/>
              <a:gd name="T2" fmla="*/ 983666 w 7125730"/>
              <a:gd name="T3" fmla="*/ 9835 h 3764692"/>
              <a:gd name="T4" fmla="*/ 2256646 w 7125730"/>
              <a:gd name="T5" fmla="*/ 93425 h 3764692"/>
              <a:gd name="T6" fmla="*/ 2979929 w 7125730"/>
              <a:gd name="T7" fmla="*/ 663808 h 3764692"/>
              <a:gd name="T8" fmla="*/ 3703213 w 7125730"/>
              <a:gd name="T9" fmla="*/ 1489882 h 3764692"/>
              <a:gd name="T10" fmla="*/ 5371588 w 7125730"/>
              <a:gd name="T11" fmla="*/ 1499718 h 3764692"/>
              <a:gd name="T12" fmla="*/ 8341873 w 7125730"/>
              <a:gd name="T13" fmla="*/ 2247116 h 3764692"/>
              <a:gd name="T14" fmla="*/ 8341873 w 7125730"/>
              <a:gd name="T15" fmla="*/ 2247116 h 3764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25730" h="3764692">
                <a:moveTo>
                  <a:pt x="0" y="0"/>
                </a:moveTo>
                <a:lnTo>
                  <a:pt x="840259" y="16476"/>
                </a:lnTo>
                <a:cubicBezTo>
                  <a:pt x="1161535" y="42562"/>
                  <a:pt x="1643449" y="-26086"/>
                  <a:pt x="1927654" y="156519"/>
                </a:cubicBezTo>
                <a:cubicBezTo>
                  <a:pt x="2211859" y="339124"/>
                  <a:pt x="2339546" y="722184"/>
                  <a:pt x="2545492" y="1112108"/>
                </a:cubicBezTo>
                <a:cubicBezTo>
                  <a:pt x="2751438" y="1502032"/>
                  <a:pt x="2822833" y="2262660"/>
                  <a:pt x="3163330" y="2496065"/>
                </a:cubicBezTo>
                <a:cubicBezTo>
                  <a:pt x="3503827" y="2729470"/>
                  <a:pt x="3928076" y="2301103"/>
                  <a:pt x="4588476" y="2512541"/>
                </a:cubicBezTo>
                <a:cubicBezTo>
                  <a:pt x="5248876" y="2723979"/>
                  <a:pt x="7125730" y="3764692"/>
                  <a:pt x="7125730" y="3764692"/>
                </a:cubicBezTo>
              </a:path>
            </a:pathLst>
          </a:custGeom>
          <a:noFill/>
          <a:ln w="889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3" name="正方形/長方形 24"/>
          <p:cNvSpPr>
            <a:spLocks noChangeArrowheads="1"/>
          </p:cNvSpPr>
          <p:nvPr/>
        </p:nvSpPr>
        <p:spPr bwMode="auto">
          <a:xfrm>
            <a:off x="6011863" y="1700213"/>
            <a:ext cx="14398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a:solidFill>
                  <a:srgbClr val="FFFF00"/>
                </a:solidFill>
              </a:rPr>
              <a:t>HbA1</a:t>
            </a:r>
            <a:r>
              <a:rPr lang="ja-JP" altLang="en-US">
                <a:solidFill>
                  <a:srgbClr val="FFFF00"/>
                </a:solidFill>
              </a:rPr>
              <a:t>ｃ</a:t>
            </a:r>
          </a:p>
        </p:txBody>
      </p:sp>
      <p:sp>
        <p:nvSpPr>
          <p:cNvPr id="86024" name="正方形/長方形 30"/>
          <p:cNvSpPr>
            <a:spLocks noChangeArrowheads="1"/>
          </p:cNvSpPr>
          <p:nvPr/>
        </p:nvSpPr>
        <p:spPr bwMode="auto">
          <a:xfrm>
            <a:off x="3995738" y="3357563"/>
            <a:ext cx="4752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00B050"/>
                </a:solidFill>
              </a:rPr>
              <a:t>食事</a:t>
            </a:r>
            <a:r>
              <a:rPr lang="ja-JP" altLang="en-US" dirty="0" smtClean="0">
                <a:solidFill>
                  <a:srgbClr val="00B050"/>
                </a:solidFill>
              </a:rPr>
              <a:t>（</a:t>
            </a:r>
            <a:r>
              <a:rPr lang="en-US" altLang="ja-JP" sz="2400" dirty="0" smtClean="0">
                <a:solidFill>
                  <a:srgbClr val="00B050"/>
                </a:solidFill>
              </a:rPr>
              <a:t>TP</a:t>
            </a:r>
            <a:r>
              <a:rPr lang="en-US" altLang="ja-JP" dirty="0" smtClean="0">
                <a:solidFill>
                  <a:srgbClr val="00B050"/>
                </a:solidFill>
              </a:rPr>
              <a:t>,</a:t>
            </a:r>
            <a:r>
              <a:rPr lang="ja-JP" altLang="en-US" dirty="0">
                <a:solidFill>
                  <a:srgbClr val="00B050"/>
                </a:solidFill>
              </a:rPr>
              <a:t>アルブミン）</a:t>
            </a:r>
          </a:p>
        </p:txBody>
      </p:sp>
      <p:sp>
        <p:nvSpPr>
          <p:cNvPr id="86025" name="正方形/長方形 31"/>
          <p:cNvSpPr>
            <a:spLocks noChangeArrowheads="1"/>
          </p:cNvSpPr>
          <p:nvPr/>
        </p:nvSpPr>
        <p:spPr bwMode="auto">
          <a:xfrm>
            <a:off x="3132138" y="3994150"/>
            <a:ext cx="56165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FF99CC"/>
                </a:solidFill>
              </a:rPr>
              <a:t>末梢循環障害≒尿中アルブミン</a:t>
            </a:r>
          </a:p>
        </p:txBody>
      </p:sp>
      <p:sp>
        <p:nvSpPr>
          <p:cNvPr id="86026" name="正方形/長方形 32"/>
          <p:cNvSpPr>
            <a:spLocks noChangeArrowheads="1"/>
          </p:cNvSpPr>
          <p:nvPr/>
        </p:nvSpPr>
        <p:spPr bwMode="auto">
          <a:xfrm>
            <a:off x="236538" y="5959475"/>
            <a:ext cx="6465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FF3300"/>
                </a:solidFill>
              </a:rPr>
              <a:t>創傷の</a:t>
            </a:r>
            <a:r>
              <a:rPr lang="ja-JP" altLang="en-US" dirty="0" smtClean="0">
                <a:solidFill>
                  <a:srgbClr val="FF3300"/>
                </a:solidFill>
              </a:rPr>
              <a:t>治癒力≒</a:t>
            </a:r>
            <a:r>
              <a:rPr lang="ja-JP" altLang="en-US" sz="6000" dirty="0" smtClean="0">
                <a:solidFill>
                  <a:srgbClr val="FF3300"/>
                </a:solidFill>
              </a:rPr>
              <a:t>健康寿命</a:t>
            </a:r>
            <a:endParaRPr lang="ja-JP" altLang="en-US" sz="6000" dirty="0">
              <a:solidFill>
                <a:srgbClr val="FF3300"/>
              </a:solidFill>
            </a:endParaRPr>
          </a:p>
        </p:txBody>
      </p:sp>
      <p:sp>
        <p:nvSpPr>
          <p:cNvPr id="12" name="正方形/長方形 30"/>
          <p:cNvSpPr>
            <a:spLocks noChangeArrowheads="1"/>
          </p:cNvSpPr>
          <p:nvPr/>
        </p:nvSpPr>
        <p:spPr bwMode="auto">
          <a:xfrm rot="20131313">
            <a:off x="3354805" y="2755498"/>
            <a:ext cx="136121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b="1" dirty="0" smtClean="0">
                <a:solidFill>
                  <a:srgbClr val="00B050"/>
                </a:solidFill>
              </a:rPr>
              <a:t>食事制限</a:t>
            </a:r>
            <a:endParaRPr lang="ja-JP" altLang="en-US" sz="2000" b="1" dirty="0">
              <a:solidFill>
                <a:srgbClr val="00B050"/>
              </a:solidFill>
            </a:endParaRPr>
          </a:p>
        </p:txBody>
      </p:sp>
      <p:sp>
        <p:nvSpPr>
          <p:cNvPr id="13" name="正方形/長方形 30"/>
          <p:cNvSpPr>
            <a:spLocks noChangeArrowheads="1"/>
          </p:cNvSpPr>
          <p:nvPr/>
        </p:nvSpPr>
        <p:spPr bwMode="auto">
          <a:xfrm rot="20131313">
            <a:off x="5104340" y="5012763"/>
            <a:ext cx="136121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b="1" dirty="0">
                <a:solidFill>
                  <a:srgbClr val="00B050"/>
                </a:solidFill>
              </a:rPr>
              <a:t>スタチン</a:t>
            </a:r>
          </a:p>
        </p:txBody>
      </p:sp>
      <p:sp>
        <p:nvSpPr>
          <p:cNvPr id="14" name="正方形/長方形 31"/>
          <p:cNvSpPr>
            <a:spLocks noChangeArrowheads="1"/>
          </p:cNvSpPr>
          <p:nvPr/>
        </p:nvSpPr>
        <p:spPr bwMode="auto">
          <a:xfrm rot="20229251">
            <a:off x="-820754" y="4200449"/>
            <a:ext cx="56165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dirty="0" smtClean="0">
                <a:solidFill>
                  <a:srgbClr val="FF99CC"/>
                </a:solidFill>
              </a:rPr>
              <a:t>毛細血管破壊</a:t>
            </a:r>
            <a:endParaRPr lang="ja-JP" altLang="en-US" sz="2000" dirty="0">
              <a:solidFill>
                <a:srgbClr val="FF99CC"/>
              </a:solidFill>
            </a:endParaRPr>
          </a:p>
        </p:txBody>
      </p:sp>
      <p:sp>
        <p:nvSpPr>
          <p:cNvPr id="15" name="正方形/長方形 31"/>
          <p:cNvSpPr>
            <a:spLocks noChangeArrowheads="1"/>
          </p:cNvSpPr>
          <p:nvPr/>
        </p:nvSpPr>
        <p:spPr bwMode="auto">
          <a:xfrm rot="20229251">
            <a:off x="7068468" y="5490470"/>
            <a:ext cx="2090489"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dirty="0" smtClean="0">
                <a:solidFill>
                  <a:srgbClr val="FF99CC"/>
                </a:solidFill>
              </a:rPr>
              <a:t>透析</a:t>
            </a:r>
            <a:endParaRPr lang="ja-JP" altLang="en-US" sz="2000" dirty="0">
              <a:solidFill>
                <a:srgbClr val="FF99CC"/>
              </a:solidFill>
            </a:endParaRPr>
          </a:p>
        </p:txBody>
      </p:sp>
      <p:sp>
        <p:nvSpPr>
          <p:cNvPr id="16" name="正方形/長方形 15"/>
          <p:cNvSpPr/>
          <p:nvPr/>
        </p:nvSpPr>
        <p:spPr bwMode="auto">
          <a:xfrm>
            <a:off x="215602" y="-229145"/>
            <a:ext cx="2340174" cy="7173416"/>
          </a:xfrm>
          <a:prstGeom prst="rect">
            <a:avLst/>
          </a:prstGeom>
          <a:solidFill>
            <a:schemeClr val="accent6">
              <a:lumMod val="50000"/>
              <a:alpha val="85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sp>
        <p:nvSpPr>
          <p:cNvPr id="17" name="正方形/長方形 16"/>
          <p:cNvSpPr/>
          <p:nvPr/>
        </p:nvSpPr>
        <p:spPr bwMode="auto">
          <a:xfrm>
            <a:off x="3326519" y="0"/>
            <a:ext cx="5834573" cy="7173416"/>
          </a:xfrm>
          <a:prstGeom prst="rect">
            <a:avLst/>
          </a:prstGeom>
          <a:solidFill>
            <a:schemeClr val="accent6">
              <a:lumMod val="50000"/>
              <a:alpha val="85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pic>
        <p:nvPicPr>
          <p:cNvPr id="18" name="Picture 2" descr="C:\Users\山本dell470\Desktop\d7a5f9b09dadc71e97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284" y="4005064"/>
            <a:ext cx="4108574" cy="266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949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sp>
        <p:nvSpPr>
          <p:cNvPr id="3076" name="Rectangle 7"/>
          <p:cNvSpPr>
            <a:spLocks noChangeArrowheads="1"/>
          </p:cNvSpPr>
          <p:nvPr/>
        </p:nvSpPr>
        <p:spPr bwMode="auto">
          <a:xfrm>
            <a:off x="175253" y="2204863"/>
            <a:ext cx="8826376" cy="14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en-US" altLang="ja-JP" sz="2800" dirty="0">
                <a:solidFill>
                  <a:schemeClr val="bg1"/>
                </a:solidFill>
              </a:rPr>
              <a:t/>
            </a:r>
            <a:br>
              <a:rPr lang="en-US" altLang="ja-JP" sz="2800" dirty="0">
                <a:solidFill>
                  <a:schemeClr val="bg1"/>
                </a:solidFill>
              </a:rPr>
            </a:br>
            <a:r>
              <a:rPr lang="en-US" altLang="ja-JP" sz="7200" dirty="0" smtClean="0">
                <a:solidFill>
                  <a:srgbClr val="FFC000"/>
                </a:solidFill>
              </a:rPr>
              <a:t>『</a:t>
            </a:r>
            <a:r>
              <a:rPr lang="ja-JP" altLang="en-US" sz="5400" dirty="0" smtClean="0">
                <a:solidFill>
                  <a:srgbClr val="FFC000"/>
                </a:solidFill>
              </a:rPr>
              <a:t>可逆的糖尿病</a:t>
            </a:r>
            <a:r>
              <a:rPr lang="ja-JP" altLang="en-US" sz="7200" dirty="0" smtClean="0">
                <a:solidFill>
                  <a:srgbClr val="FFC000"/>
                </a:solidFill>
              </a:rPr>
              <a:t>と不可逆的糖尿病</a:t>
            </a:r>
            <a:r>
              <a:rPr lang="ja-JP" altLang="en-US" sz="4800" dirty="0" smtClean="0">
                <a:solidFill>
                  <a:srgbClr val="FFC000"/>
                </a:solidFill>
              </a:rPr>
              <a:t>（高たんぱく</a:t>
            </a:r>
            <a:r>
              <a:rPr lang="ja-JP" altLang="en-US" sz="4800" dirty="0">
                <a:solidFill>
                  <a:srgbClr val="FFC000"/>
                </a:solidFill>
              </a:rPr>
              <a:t>食事が</a:t>
            </a:r>
            <a:r>
              <a:rPr lang="ja-JP" altLang="en-US" sz="4800" dirty="0" smtClean="0">
                <a:solidFill>
                  <a:srgbClr val="FFC000"/>
                </a:solidFill>
              </a:rPr>
              <a:t>できない）</a:t>
            </a:r>
            <a:r>
              <a:rPr lang="en-US" altLang="ja-JP" sz="7200" dirty="0" smtClean="0">
                <a:solidFill>
                  <a:srgbClr val="FFC000"/>
                </a:solidFill>
              </a:rPr>
              <a:t>』</a:t>
            </a:r>
            <a:endParaRPr lang="ja-JP" altLang="en-US" sz="8800" dirty="0">
              <a:solidFill>
                <a:srgbClr val="FFC000"/>
              </a:solidFill>
            </a:endParaRPr>
          </a:p>
        </p:txBody>
      </p:sp>
    </p:spTree>
    <p:extLst>
      <p:ext uri="{BB962C8B-B14F-4D97-AF65-F5344CB8AC3E}">
        <p14:creationId xmlns:p14="http://schemas.microsoft.com/office/powerpoint/2010/main" val="4038099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ChangeArrowheads="1"/>
          </p:cNvSpPr>
          <p:nvPr/>
        </p:nvSpPr>
        <p:spPr bwMode="auto">
          <a:xfrm>
            <a:off x="717550" y="4613275"/>
            <a:ext cx="7010400" cy="7985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endParaRPr lang="ja-JP" altLang="ja-JP" sz="2800">
              <a:solidFill>
                <a:srgbClr val="FFFFFF"/>
              </a:solidFill>
              <a:latin typeface="HGPｺﾞｼｯｸE" pitchFamily="50" charset="-128"/>
              <a:ea typeface="HGPｺﾞｼｯｸE" pitchFamily="50" charset="-128"/>
            </a:endParaRPr>
          </a:p>
        </p:txBody>
      </p:sp>
      <p:sp>
        <p:nvSpPr>
          <p:cNvPr id="86019" name="フリーフォーム 3"/>
          <p:cNvSpPr>
            <a:spLocks/>
          </p:cNvSpPr>
          <p:nvPr/>
        </p:nvSpPr>
        <p:spPr bwMode="auto">
          <a:xfrm>
            <a:off x="793750" y="2684463"/>
            <a:ext cx="7242175" cy="2735262"/>
          </a:xfrm>
          <a:custGeom>
            <a:avLst/>
            <a:gdLst>
              <a:gd name="T0" fmla="*/ 0 w 7611762"/>
              <a:gd name="T1" fmla="*/ 28520 h 3160381"/>
              <a:gd name="T2" fmla="*/ 336138 w 7611762"/>
              <a:gd name="T3" fmla="*/ 28520 h 3160381"/>
              <a:gd name="T4" fmla="*/ 831179 w 7611762"/>
              <a:gd name="T5" fmla="*/ 35447 h 3160381"/>
              <a:gd name="T6" fmla="*/ 1827370 w 7611762"/>
              <a:gd name="T7" fmla="*/ 70084 h 3160381"/>
              <a:gd name="T8" fmla="*/ 2524091 w 7611762"/>
              <a:gd name="T9" fmla="*/ 866727 h 3160381"/>
              <a:gd name="T10" fmla="*/ 3220814 w 7611762"/>
              <a:gd name="T11" fmla="*/ 994882 h 3160381"/>
              <a:gd name="T12" fmla="*/ 4021435 w 7611762"/>
              <a:gd name="T13" fmla="*/ 998345 h 3160381"/>
              <a:gd name="T14" fmla="*/ 4571480 w 7611762"/>
              <a:gd name="T15" fmla="*/ 1285831 h 3160381"/>
              <a:gd name="T16" fmla="*/ 5647121 w 7611762"/>
              <a:gd name="T17" fmla="*/ 1327395 h 3160381"/>
              <a:gd name="T18" fmla="*/ 5647121 w 7611762"/>
              <a:gd name="T19" fmla="*/ 1327395 h 3160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11762" h="3160381">
                <a:moveTo>
                  <a:pt x="0" y="67832"/>
                </a:moveTo>
                <a:cubicBezTo>
                  <a:pt x="133178" y="66459"/>
                  <a:pt x="453081" y="67832"/>
                  <a:pt x="453081" y="67832"/>
                </a:cubicBezTo>
                <a:cubicBezTo>
                  <a:pt x="639805" y="70578"/>
                  <a:pt x="785341" y="67831"/>
                  <a:pt x="1120346" y="84307"/>
                </a:cubicBezTo>
                <a:cubicBezTo>
                  <a:pt x="1455352" y="100783"/>
                  <a:pt x="2082801" y="-162827"/>
                  <a:pt x="2463114" y="166686"/>
                </a:cubicBezTo>
                <a:cubicBezTo>
                  <a:pt x="2843427" y="496199"/>
                  <a:pt x="3089189" y="1694804"/>
                  <a:pt x="3402227" y="2061388"/>
                </a:cubicBezTo>
                <a:cubicBezTo>
                  <a:pt x="3715265" y="2427972"/>
                  <a:pt x="4004963" y="2314015"/>
                  <a:pt x="4341341" y="2366188"/>
                </a:cubicBezTo>
                <a:cubicBezTo>
                  <a:pt x="4677719" y="2418361"/>
                  <a:pt x="5117070" y="2259096"/>
                  <a:pt x="5420497" y="2374426"/>
                </a:cubicBezTo>
                <a:cubicBezTo>
                  <a:pt x="5723924" y="2489756"/>
                  <a:pt x="5796692" y="2927735"/>
                  <a:pt x="6161903" y="3058167"/>
                </a:cubicBezTo>
                <a:cubicBezTo>
                  <a:pt x="6527114" y="3188599"/>
                  <a:pt x="7611762" y="3157021"/>
                  <a:pt x="7611762" y="3157021"/>
                </a:cubicBezTo>
              </a:path>
            </a:pathLst>
          </a:custGeom>
          <a:noFill/>
          <a:ln w="920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0" name="フリーフォーム 12"/>
          <p:cNvSpPr>
            <a:spLocks/>
          </p:cNvSpPr>
          <p:nvPr/>
        </p:nvSpPr>
        <p:spPr bwMode="auto">
          <a:xfrm>
            <a:off x="793750" y="221771"/>
            <a:ext cx="7242175" cy="2447925"/>
          </a:xfrm>
          <a:custGeom>
            <a:avLst/>
            <a:gdLst>
              <a:gd name="T0" fmla="*/ 0 w 7364628"/>
              <a:gd name="T1" fmla="*/ 1043542 h 2806606"/>
              <a:gd name="T2" fmla="*/ 766764 w 7364628"/>
              <a:gd name="T3" fmla="*/ 644547 h 2806606"/>
              <a:gd name="T4" fmla="*/ 1993587 w 7364628"/>
              <a:gd name="T5" fmla="*/ 223789 h 2806606"/>
              <a:gd name="T6" fmla="*/ 4309215 w 7364628"/>
              <a:gd name="T7" fmla="*/ 2528 h 2806606"/>
              <a:gd name="T8" fmla="*/ 6149450 w 7364628"/>
              <a:gd name="T9" fmla="*/ 133108 h 2806606"/>
              <a:gd name="T10" fmla="*/ 7376271 w 7364628"/>
              <a:gd name="T11" fmla="*/ 553866 h 2806606"/>
              <a:gd name="T12" fmla="*/ 8511083 w 7364628"/>
              <a:gd name="T13" fmla="*/ 1090696 h 2806606"/>
              <a:gd name="T14" fmla="*/ 10136625 w 7364628"/>
              <a:gd name="T15" fmla="*/ 1217649 h 2806606"/>
              <a:gd name="T16" fmla="*/ 11854175 w 7364628"/>
              <a:gd name="T17" fmla="*/ 1224904 h 2806606"/>
              <a:gd name="T18" fmla="*/ 13709745 w 7364628"/>
              <a:gd name="T19" fmla="*/ 1235785 h 2806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64628" h="2806606">
                <a:moveTo>
                  <a:pt x="0" y="2370001"/>
                </a:moveTo>
                <a:cubicBezTo>
                  <a:pt x="116703" y="2072066"/>
                  <a:pt x="233406" y="1774131"/>
                  <a:pt x="411892" y="1463839"/>
                </a:cubicBezTo>
                <a:cubicBezTo>
                  <a:pt x="590378" y="1153547"/>
                  <a:pt x="753762" y="751266"/>
                  <a:pt x="1070919" y="508250"/>
                </a:cubicBezTo>
                <a:cubicBezTo>
                  <a:pt x="1388076" y="265234"/>
                  <a:pt x="1942757" y="40065"/>
                  <a:pt x="2314833" y="5741"/>
                </a:cubicBezTo>
                <a:cubicBezTo>
                  <a:pt x="2686909" y="-28583"/>
                  <a:pt x="3028779" y="93612"/>
                  <a:pt x="3303373" y="302304"/>
                </a:cubicBezTo>
                <a:cubicBezTo>
                  <a:pt x="3577968" y="510996"/>
                  <a:pt x="3750962" y="895428"/>
                  <a:pt x="3962400" y="1257893"/>
                </a:cubicBezTo>
                <a:cubicBezTo>
                  <a:pt x="4173838" y="1620358"/>
                  <a:pt x="4324865" y="2225839"/>
                  <a:pt x="4572000" y="2477093"/>
                </a:cubicBezTo>
                <a:cubicBezTo>
                  <a:pt x="4819135" y="2728347"/>
                  <a:pt x="5145903" y="2714617"/>
                  <a:pt x="5445211" y="2765417"/>
                </a:cubicBezTo>
                <a:cubicBezTo>
                  <a:pt x="5744519" y="2816217"/>
                  <a:pt x="6367849" y="2781893"/>
                  <a:pt x="6367849" y="2781893"/>
                </a:cubicBezTo>
                <a:lnTo>
                  <a:pt x="7364628" y="2806606"/>
                </a:lnTo>
              </a:path>
            </a:pathLst>
          </a:custGeom>
          <a:noFill/>
          <a:ln w="603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1" name="フリーフォーム 16"/>
          <p:cNvSpPr>
            <a:spLocks/>
          </p:cNvSpPr>
          <p:nvPr/>
        </p:nvSpPr>
        <p:spPr bwMode="auto">
          <a:xfrm>
            <a:off x="798513" y="2878138"/>
            <a:ext cx="7200900" cy="2665412"/>
          </a:xfrm>
          <a:custGeom>
            <a:avLst/>
            <a:gdLst>
              <a:gd name="T0" fmla="*/ 0 w 7364627"/>
              <a:gd name="T1" fmla="*/ 20611 h 2760390"/>
              <a:gd name="T2" fmla="*/ 676630 w 7364627"/>
              <a:gd name="T3" fmla="*/ 579 h 2760390"/>
              <a:gd name="T4" fmla="*/ 1180504 w 7364627"/>
              <a:gd name="T5" fmla="*/ 40645 h 2760390"/>
              <a:gd name="T6" fmla="*/ 1180504 w 7364627"/>
              <a:gd name="T7" fmla="*/ 40645 h 2760390"/>
              <a:gd name="T8" fmla="*/ 1526017 w 7364627"/>
              <a:gd name="T9" fmla="*/ 427948 h 2760390"/>
              <a:gd name="T10" fmla="*/ 2037089 w 7364627"/>
              <a:gd name="T11" fmla="*/ 1469658 h 2760390"/>
              <a:gd name="T12" fmla="*/ 2634538 w 7364627"/>
              <a:gd name="T13" fmla="*/ 1823573 h 2760390"/>
              <a:gd name="T14" fmla="*/ 4167753 w 7364627"/>
              <a:gd name="T15" fmla="*/ 1362817 h 2760390"/>
              <a:gd name="T16" fmla="*/ 5557003 w 7364627"/>
              <a:gd name="T17" fmla="*/ 1756796 h 2760390"/>
              <a:gd name="T18" fmla="*/ 6435182 w 7364627"/>
              <a:gd name="T19" fmla="*/ 2237586 h 27603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64627" h="2760390">
                <a:moveTo>
                  <a:pt x="0" y="25427"/>
                </a:moveTo>
                <a:cubicBezTo>
                  <a:pt x="274594" y="11011"/>
                  <a:pt x="549189" y="-3405"/>
                  <a:pt x="774357" y="714"/>
                </a:cubicBezTo>
                <a:cubicBezTo>
                  <a:pt x="999525" y="4833"/>
                  <a:pt x="1351006" y="50141"/>
                  <a:pt x="1351006" y="50141"/>
                </a:cubicBezTo>
                <a:cubicBezTo>
                  <a:pt x="1416909" y="129774"/>
                  <a:pt x="1583038" y="234120"/>
                  <a:pt x="1746422" y="527936"/>
                </a:cubicBezTo>
                <a:cubicBezTo>
                  <a:pt x="1909806" y="821752"/>
                  <a:pt x="2119870" y="1526087"/>
                  <a:pt x="2331308" y="1813038"/>
                </a:cubicBezTo>
                <a:cubicBezTo>
                  <a:pt x="2542746" y="2099989"/>
                  <a:pt x="2608649" y="2271611"/>
                  <a:pt x="3015049" y="2249644"/>
                </a:cubicBezTo>
                <a:cubicBezTo>
                  <a:pt x="3421449" y="2227677"/>
                  <a:pt x="4212281" y="1694963"/>
                  <a:pt x="4769708" y="1681233"/>
                </a:cubicBezTo>
                <a:cubicBezTo>
                  <a:pt x="5327135" y="1667503"/>
                  <a:pt x="5927125" y="1987406"/>
                  <a:pt x="6359611" y="2167265"/>
                </a:cubicBezTo>
                <a:cubicBezTo>
                  <a:pt x="6792098" y="2347125"/>
                  <a:pt x="7078362" y="2553757"/>
                  <a:pt x="7364627" y="2760390"/>
                </a:cubicBezTo>
              </a:path>
            </a:pathLst>
          </a:custGeom>
          <a:noFill/>
          <a:ln w="85725" cap="flat" cmpd="sng" algn="ctr">
            <a:solidFill>
              <a:srgbClr val="FF99C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2" name="フリーフォーム 23"/>
          <p:cNvSpPr>
            <a:spLocks/>
          </p:cNvSpPr>
          <p:nvPr/>
        </p:nvSpPr>
        <p:spPr bwMode="auto">
          <a:xfrm>
            <a:off x="798513" y="3141663"/>
            <a:ext cx="7315200" cy="3454400"/>
          </a:xfrm>
          <a:custGeom>
            <a:avLst/>
            <a:gdLst>
              <a:gd name="T0" fmla="*/ 0 w 7125730"/>
              <a:gd name="T1" fmla="*/ 0 h 3764692"/>
              <a:gd name="T2" fmla="*/ 983666 w 7125730"/>
              <a:gd name="T3" fmla="*/ 9835 h 3764692"/>
              <a:gd name="T4" fmla="*/ 2256646 w 7125730"/>
              <a:gd name="T5" fmla="*/ 93425 h 3764692"/>
              <a:gd name="T6" fmla="*/ 2979929 w 7125730"/>
              <a:gd name="T7" fmla="*/ 663808 h 3764692"/>
              <a:gd name="T8" fmla="*/ 3703213 w 7125730"/>
              <a:gd name="T9" fmla="*/ 1489882 h 3764692"/>
              <a:gd name="T10" fmla="*/ 5371588 w 7125730"/>
              <a:gd name="T11" fmla="*/ 1499718 h 3764692"/>
              <a:gd name="T12" fmla="*/ 8341873 w 7125730"/>
              <a:gd name="T13" fmla="*/ 2247116 h 3764692"/>
              <a:gd name="T14" fmla="*/ 8341873 w 7125730"/>
              <a:gd name="T15" fmla="*/ 2247116 h 3764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25730" h="3764692">
                <a:moveTo>
                  <a:pt x="0" y="0"/>
                </a:moveTo>
                <a:lnTo>
                  <a:pt x="840259" y="16476"/>
                </a:lnTo>
                <a:cubicBezTo>
                  <a:pt x="1161535" y="42562"/>
                  <a:pt x="1643449" y="-26086"/>
                  <a:pt x="1927654" y="156519"/>
                </a:cubicBezTo>
                <a:cubicBezTo>
                  <a:pt x="2211859" y="339124"/>
                  <a:pt x="2339546" y="722184"/>
                  <a:pt x="2545492" y="1112108"/>
                </a:cubicBezTo>
                <a:cubicBezTo>
                  <a:pt x="2751438" y="1502032"/>
                  <a:pt x="2822833" y="2262660"/>
                  <a:pt x="3163330" y="2496065"/>
                </a:cubicBezTo>
                <a:cubicBezTo>
                  <a:pt x="3503827" y="2729470"/>
                  <a:pt x="3928076" y="2301103"/>
                  <a:pt x="4588476" y="2512541"/>
                </a:cubicBezTo>
                <a:cubicBezTo>
                  <a:pt x="5248876" y="2723979"/>
                  <a:pt x="7125730" y="3764692"/>
                  <a:pt x="7125730" y="3764692"/>
                </a:cubicBezTo>
              </a:path>
            </a:pathLst>
          </a:custGeom>
          <a:noFill/>
          <a:ln w="889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FFFF"/>
              </a:solidFill>
            </a:endParaRPr>
          </a:p>
        </p:txBody>
      </p:sp>
      <p:sp>
        <p:nvSpPr>
          <p:cNvPr id="86023" name="正方形/長方形 24"/>
          <p:cNvSpPr>
            <a:spLocks noChangeArrowheads="1"/>
          </p:cNvSpPr>
          <p:nvPr/>
        </p:nvSpPr>
        <p:spPr bwMode="auto">
          <a:xfrm>
            <a:off x="6011863" y="1700213"/>
            <a:ext cx="14398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a:solidFill>
                  <a:srgbClr val="FFFF00"/>
                </a:solidFill>
              </a:rPr>
              <a:t>HbA1</a:t>
            </a:r>
            <a:r>
              <a:rPr lang="ja-JP" altLang="en-US">
                <a:solidFill>
                  <a:srgbClr val="FFFF00"/>
                </a:solidFill>
              </a:rPr>
              <a:t>ｃ</a:t>
            </a:r>
          </a:p>
        </p:txBody>
      </p:sp>
      <p:sp>
        <p:nvSpPr>
          <p:cNvPr id="86024" name="正方形/長方形 30"/>
          <p:cNvSpPr>
            <a:spLocks noChangeArrowheads="1"/>
          </p:cNvSpPr>
          <p:nvPr/>
        </p:nvSpPr>
        <p:spPr bwMode="auto">
          <a:xfrm>
            <a:off x="3995738" y="3357563"/>
            <a:ext cx="4752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00B050"/>
                </a:solidFill>
              </a:rPr>
              <a:t>食事</a:t>
            </a:r>
            <a:r>
              <a:rPr lang="ja-JP" altLang="en-US" dirty="0" smtClean="0">
                <a:solidFill>
                  <a:srgbClr val="00B050"/>
                </a:solidFill>
              </a:rPr>
              <a:t>（</a:t>
            </a:r>
            <a:r>
              <a:rPr lang="en-US" altLang="ja-JP" sz="2400" dirty="0" smtClean="0">
                <a:solidFill>
                  <a:srgbClr val="00B050"/>
                </a:solidFill>
              </a:rPr>
              <a:t>TP</a:t>
            </a:r>
            <a:r>
              <a:rPr lang="en-US" altLang="ja-JP" dirty="0" smtClean="0">
                <a:solidFill>
                  <a:srgbClr val="00B050"/>
                </a:solidFill>
              </a:rPr>
              <a:t>,</a:t>
            </a:r>
            <a:r>
              <a:rPr lang="ja-JP" altLang="en-US" dirty="0">
                <a:solidFill>
                  <a:srgbClr val="00B050"/>
                </a:solidFill>
              </a:rPr>
              <a:t>アルブミン）</a:t>
            </a:r>
          </a:p>
        </p:txBody>
      </p:sp>
      <p:sp>
        <p:nvSpPr>
          <p:cNvPr id="86025" name="正方形/長方形 31"/>
          <p:cNvSpPr>
            <a:spLocks noChangeArrowheads="1"/>
          </p:cNvSpPr>
          <p:nvPr/>
        </p:nvSpPr>
        <p:spPr bwMode="auto">
          <a:xfrm>
            <a:off x="3132138" y="3994150"/>
            <a:ext cx="56165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FF99CC"/>
                </a:solidFill>
              </a:rPr>
              <a:t>末梢循環障害≒尿中アルブミン</a:t>
            </a:r>
          </a:p>
        </p:txBody>
      </p:sp>
      <p:sp>
        <p:nvSpPr>
          <p:cNvPr id="86026" name="正方形/長方形 32"/>
          <p:cNvSpPr>
            <a:spLocks noChangeArrowheads="1"/>
          </p:cNvSpPr>
          <p:nvPr/>
        </p:nvSpPr>
        <p:spPr bwMode="auto">
          <a:xfrm>
            <a:off x="236538" y="5959475"/>
            <a:ext cx="6465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dirty="0">
                <a:solidFill>
                  <a:srgbClr val="FF3300"/>
                </a:solidFill>
              </a:rPr>
              <a:t>創傷の</a:t>
            </a:r>
            <a:r>
              <a:rPr lang="ja-JP" altLang="en-US" dirty="0" smtClean="0">
                <a:solidFill>
                  <a:srgbClr val="FF3300"/>
                </a:solidFill>
              </a:rPr>
              <a:t>治癒力≒</a:t>
            </a:r>
            <a:r>
              <a:rPr lang="ja-JP" altLang="en-US" sz="6000" dirty="0" smtClean="0">
                <a:solidFill>
                  <a:srgbClr val="FF3300"/>
                </a:solidFill>
              </a:rPr>
              <a:t>健康寿命</a:t>
            </a:r>
            <a:endParaRPr lang="ja-JP" altLang="en-US" sz="6000" dirty="0">
              <a:solidFill>
                <a:srgbClr val="FF3300"/>
              </a:solidFill>
            </a:endParaRPr>
          </a:p>
        </p:txBody>
      </p:sp>
      <p:sp>
        <p:nvSpPr>
          <p:cNvPr id="12" name="正方形/長方形 30"/>
          <p:cNvSpPr>
            <a:spLocks noChangeArrowheads="1"/>
          </p:cNvSpPr>
          <p:nvPr/>
        </p:nvSpPr>
        <p:spPr bwMode="auto">
          <a:xfrm rot="20131313">
            <a:off x="3354805" y="2755498"/>
            <a:ext cx="136121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b="1" dirty="0" smtClean="0">
                <a:solidFill>
                  <a:srgbClr val="00B050"/>
                </a:solidFill>
              </a:rPr>
              <a:t>食事制限</a:t>
            </a:r>
            <a:endParaRPr lang="ja-JP" altLang="en-US" sz="2000" b="1" dirty="0">
              <a:solidFill>
                <a:srgbClr val="00B050"/>
              </a:solidFill>
            </a:endParaRPr>
          </a:p>
        </p:txBody>
      </p:sp>
      <p:sp>
        <p:nvSpPr>
          <p:cNvPr id="13" name="正方形/長方形 30"/>
          <p:cNvSpPr>
            <a:spLocks noChangeArrowheads="1"/>
          </p:cNvSpPr>
          <p:nvPr/>
        </p:nvSpPr>
        <p:spPr bwMode="auto">
          <a:xfrm rot="20131313">
            <a:off x="5104340" y="5012763"/>
            <a:ext cx="136121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b="1" dirty="0">
                <a:solidFill>
                  <a:srgbClr val="00B050"/>
                </a:solidFill>
              </a:rPr>
              <a:t>スタチン</a:t>
            </a:r>
          </a:p>
        </p:txBody>
      </p:sp>
      <p:sp>
        <p:nvSpPr>
          <p:cNvPr id="14" name="正方形/長方形 31"/>
          <p:cNvSpPr>
            <a:spLocks noChangeArrowheads="1"/>
          </p:cNvSpPr>
          <p:nvPr/>
        </p:nvSpPr>
        <p:spPr bwMode="auto">
          <a:xfrm rot="20229251">
            <a:off x="-820754" y="4200449"/>
            <a:ext cx="56165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dirty="0" smtClean="0">
                <a:solidFill>
                  <a:srgbClr val="FF99CC"/>
                </a:solidFill>
              </a:rPr>
              <a:t>毛細血管破壊</a:t>
            </a:r>
            <a:endParaRPr lang="ja-JP" altLang="en-US" sz="2000" dirty="0">
              <a:solidFill>
                <a:srgbClr val="FF99CC"/>
              </a:solidFill>
            </a:endParaRPr>
          </a:p>
        </p:txBody>
      </p:sp>
      <p:sp>
        <p:nvSpPr>
          <p:cNvPr id="15" name="正方形/長方形 31"/>
          <p:cNvSpPr>
            <a:spLocks noChangeArrowheads="1"/>
          </p:cNvSpPr>
          <p:nvPr/>
        </p:nvSpPr>
        <p:spPr bwMode="auto">
          <a:xfrm rot="20229251">
            <a:off x="7068468" y="5490470"/>
            <a:ext cx="2090489"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2000" dirty="0" smtClean="0">
                <a:solidFill>
                  <a:srgbClr val="FF99CC"/>
                </a:solidFill>
              </a:rPr>
              <a:t>透析</a:t>
            </a:r>
            <a:endParaRPr lang="ja-JP" altLang="en-US" sz="2000" dirty="0">
              <a:solidFill>
                <a:srgbClr val="FF99CC"/>
              </a:solidFill>
            </a:endParaRPr>
          </a:p>
        </p:txBody>
      </p:sp>
      <p:sp>
        <p:nvSpPr>
          <p:cNvPr id="17" name="正方形/長方形 16"/>
          <p:cNvSpPr/>
          <p:nvPr/>
        </p:nvSpPr>
        <p:spPr bwMode="auto">
          <a:xfrm>
            <a:off x="215602" y="-229145"/>
            <a:ext cx="7164710" cy="7173416"/>
          </a:xfrm>
          <a:prstGeom prst="rect">
            <a:avLst/>
          </a:prstGeom>
          <a:solidFill>
            <a:schemeClr val="accent6">
              <a:lumMod val="50000"/>
              <a:alpha val="85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spTree>
    <p:extLst>
      <p:ext uri="{BB962C8B-B14F-4D97-AF65-F5344CB8AC3E}">
        <p14:creationId xmlns:p14="http://schemas.microsoft.com/office/powerpoint/2010/main" val="1208196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4213" y="188913"/>
            <a:ext cx="7772400" cy="1143000"/>
          </a:xfrm>
        </p:spPr>
        <p:txBody>
          <a:bodyPr/>
          <a:lstStyle/>
          <a:p>
            <a:pPr eaLnBrk="1" hangingPunct="1"/>
            <a:r>
              <a:rPr lang="ja-JP" altLang="en-US" sz="2800" dirty="0" smtClean="0">
                <a:solidFill>
                  <a:schemeClr val="bg1"/>
                </a:solidFill>
              </a:rPr>
              <a:t>症例の概要</a:t>
            </a:r>
          </a:p>
        </p:txBody>
      </p:sp>
      <p:sp>
        <p:nvSpPr>
          <p:cNvPr id="51203" name="Rectangle 3"/>
          <p:cNvSpPr>
            <a:spLocks noGrp="1" noChangeArrowheads="1"/>
          </p:cNvSpPr>
          <p:nvPr>
            <p:ph type="body" idx="1"/>
          </p:nvPr>
        </p:nvSpPr>
        <p:spPr>
          <a:xfrm>
            <a:off x="684213" y="1557338"/>
            <a:ext cx="7772400" cy="5040312"/>
          </a:xfrm>
        </p:spPr>
        <p:txBody>
          <a:bodyPr/>
          <a:lstStyle/>
          <a:p>
            <a:pPr eaLnBrk="1" hangingPunct="1">
              <a:buFontTx/>
              <a:buNone/>
            </a:pPr>
            <a:r>
              <a:rPr lang="ja-JP" altLang="en-US" sz="2800" dirty="0" smtClean="0">
                <a:solidFill>
                  <a:schemeClr val="bg1"/>
                </a:solidFill>
                <a:latin typeface="ＭＳ Ｐゴシック" pitchFamily="50" charset="-128"/>
              </a:rPr>
              <a:t>患　　　者　：　</a:t>
            </a:r>
            <a:r>
              <a:rPr lang="en-US" altLang="ja-JP" sz="2800" dirty="0" smtClean="0">
                <a:solidFill>
                  <a:schemeClr val="bg1"/>
                </a:solidFill>
                <a:latin typeface="ＭＳ Ｐゴシック" pitchFamily="50" charset="-128"/>
              </a:rPr>
              <a:t>S14</a:t>
            </a:r>
            <a:r>
              <a:rPr lang="ja-JP" altLang="en-US" sz="2800" dirty="0" smtClean="0">
                <a:solidFill>
                  <a:schemeClr val="bg1"/>
                </a:solidFill>
                <a:latin typeface="ＭＳ Ｐゴシック" pitchFamily="50" charset="-128"/>
              </a:rPr>
              <a:t>年生</a:t>
            </a:r>
            <a:r>
              <a:rPr lang="en-US" altLang="ja-JP" sz="11500" dirty="0" smtClean="0">
                <a:solidFill>
                  <a:srgbClr val="FFC000"/>
                </a:solidFill>
                <a:latin typeface="ＭＳ Ｐゴシック" pitchFamily="50" charset="-128"/>
              </a:rPr>
              <a:t>75</a:t>
            </a:r>
            <a:r>
              <a:rPr lang="ja-JP" altLang="en-US" sz="11500" dirty="0" smtClean="0">
                <a:solidFill>
                  <a:srgbClr val="FFC000"/>
                </a:solidFill>
                <a:latin typeface="ＭＳ Ｐゴシック" pitchFamily="50" charset="-128"/>
              </a:rPr>
              <a:t>歳</a:t>
            </a:r>
            <a:r>
              <a:rPr lang="ja-JP" altLang="en-US" sz="2800" dirty="0" smtClean="0">
                <a:solidFill>
                  <a:schemeClr val="bg1"/>
                </a:solidFill>
                <a:latin typeface="ＭＳ Ｐゴシック" pitchFamily="50" charset="-128"/>
              </a:rPr>
              <a:t>　　女性</a:t>
            </a:r>
          </a:p>
          <a:p>
            <a:pPr eaLnBrk="1" hangingPunct="1">
              <a:buFontTx/>
              <a:buNone/>
            </a:pPr>
            <a:r>
              <a:rPr lang="ja-JP" altLang="en-US" sz="2800" dirty="0" smtClean="0">
                <a:solidFill>
                  <a:schemeClr val="bg1"/>
                </a:solidFill>
                <a:latin typeface="ＭＳ Ｐゴシック" pitchFamily="50" charset="-128"/>
              </a:rPr>
              <a:t>初      診　：　平成</a:t>
            </a:r>
            <a:r>
              <a:rPr lang="en-US" altLang="ja-JP" sz="2800" dirty="0" smtClean="0">
                <a:solidFill>
                  <a:schemeClr val="bg1"/>
                </a:solidFill>
                <a:latin typeface="ＭＳ Ｐゴシック" pitchFamily="50" charset="-128"/>
              </a:rPr>
              <a:t>27</a:t>
            </a:r>
            <a:r>
              <a:rPr lang="ja-JP" altLang="en-US" sz="2800" dirty="0" smtClean="0">
                <a:solidFill>
                  <a:schemeClr val="bg1"/>
                </a:solidFill>
                <a:latin typeface="ＭＳ Ｐゴシック" pitchFamily="50" charset="-128"/>
              </a:rPr>
              <a:t>年</a:t>
            </a:r>
            <a:r>
              <a:rPr lang="en-US" altLang="ja-JP" sz="2800" dirty="0" smtClean="0">
                <a:solidFill>
                  <a:schemeClr val="bg1"/>
                </a:solidFill>
                <a:latin typeface="ＭＳ Ｐゴシック" pitchFamily="50" charset="-128"/>
              </a:rPr>
              <a:t>2</a:t>
            </a:r>
            <a:r>
              <a:rPr lang="ja-JP" altLang="en-US" sz="2800" dirty="0" smtClean="0">
                <a:solidFill>
                  <a:schemeClr val="bg1"/>
                </a:solidFill>
                <a:latin typeface="ＭＳ Ｐゴシック" pitchFamily="50" charset="-128"/>
              </a:rPr>
              <a:t>月</a:t>
            </a:r>
            <a:r>
              <a:rPr lang="en-US" altLang="ja-JP" sz="2800" dirty="0" smtClean="0">
                <a:solidFill>
                  <a:schemeClr val="bg1"/>
                </a:solidFill>
                <a:latin typeface="ＭＳ Ｐゴシック" pitchFamily="50" charset="-128"/>
              </a:rPr>
              <a:t>5</a:t>
            </a:r>
            <a:r>
              <a:rPr lang="ja-JP" altLang="en-US" sz="2800" dirty="0" smtClean="0">
                <a:solidFill>
                  <a:schemeClr val="bg1"/>
                </a:solidFill>
                <a:latin typeface="ＭＳ Ｐゴシック" pitchFamily="50" charset="-128"/>
              </a:rPr>
              <a:t>日</a:t>
            </a:r>
          </a:p>
          <a:p>
            <a:pPr eaLnBrk="1" hangingPunct="1">
              <a:buFontTx/>
              <a:buNone/>
            </a:pPr>
            <a:r>
              <a:rPr lang="ja-JP" altLang="en-US" sz="2800" dirty="0" smtClean="0">
                <a:solidFill>
                  <a:schemeClr val="bg1"/>
                </a:solidFill>
                <a:latin typeface="ＭＳ Ｐゴシック" pitchFamily="50" charset="-128"/>
              </a:rPr>
              <a:t>主　　　訴　：　上下とも総義歯がゆるい</a:t>
            </a:r>
            <a:endParaRPr lang="en-US" altLang="ja-JP" sz="2800" dirty="0" smtClean="0">
              <a:solidFill>
                <a:schemeClr val="bg1"/>
              </a:solidFill>
              <a:latin typeface="ＭＳ Ｐゴシック" pitchFamily="50" charset="-128"/>
            </a:endParaRPr>
          </a:p>
          <a:p>
            <a:pPr eaLnBrk="1" hangingPunct="1">
              <a:buFontTx/>
              <a:buNone/>
            </a:pPr>
            <a:r>
              <a:rPr lang="ja-JP" altLang="en-US" sz="2800" dirty="0" smtClean="0">
                <a:solidFill>
                  <a:schemeClr val="bg1"/>
                </a:solidFill>
                <a:latin typeface="ＭＳ Ｐゴシック" pitchFamily="50" charset="-128"/>
              </a:rPr>
              <a:t>全身状態　：　平成</a:t>
            </a:r>
            <a:r>
              <a:rPr lang="en-US" altLang="ja-JP" sz="2800" dirty="0" smtClean="0">
                <a:solidFill>
                  <a:schemeClr val="bg1"/>
                </a:solidFill>
                <a:latin typeface="ＭＳ Ｐゴシック" pitchFamily="50" charset="-128"/>
              </a:rPr>
              <a:t>26</a:t>
            </a:r>
            <a:r>
              <a:rPr lang="ja-JP" altLang="en-US" sz="2800" dirty="0" smtClean="0">
                <a:solidFill>
                  <a:schemeClr val="bg1"/>
                </a:solidFill>
                <a:latin typeface="ＭＳ Ｐゴシック" pitchFamily="50" charset="-128"/>
              </a:rPr>
              <a:t>年</a:t>
            </a:r>
            <a:r>
              <a:rPr lang="en-US" altLang="ja-JP" sz="2800" dirty="0" smtClean="0">
                <a:solidFill>
                  <a:schemeClr val="bg1"/>
                </a:solidFill>
                <a:latin typeface="ＭＳ Ｐゴシック" pitchFamily="50" charset="-128"/>
              </a:rPr>
              <a:t>2</a:t>
            </a:r>
            <a:r>
              <a:rPr lang="ja-JP" altLang="en-US" sz="2800" dirty="0" smtClean="0">
                <a:solidFill>
                  <a:schemeClr val="bg1"/>
                </a:solidFill>
                <a:latin typeface="ＭＳ Ｐゴシック" pitchFamily="50" charset="-128"/>
              </a:rPr>
              <a:t>月に</a:t>
            </a:r>
            <a:r>
              <a:rPr lang="ja-JP" altLang="en-US" sz="6000" dirty="0" smtClean="0">
                <a:solidFill>
                  <a:srgbClr val="FFC000"/>
                </a:solidFill>
                <a:latin typeface="ＭＳ Ｐゴシック" pitchFamily="50" charset="-128"/>
              </a:rPr>
              <a:t>頸椎骨折</a:t>
            </a:r>
            <a:r>
              <a:rPr lang="ja-JP" altLang="en-US" sz="2800" dirty="0" smtClean="0">
                <a:solidFill>
                  <a:schemeClr val="bg1"/>
                </a:solidFill>
                <a:latin typeface="ＭＳ Ｐゴシック" pitchFamily="50" charset="-128"/>
              </a:rPr>
              <a:t>し</a:t>
            </a:r>
            <a:r>
              <a:rPr lang="en-US" altLang="ja-JP" sz="2800" dirty="0" smtClean="0">
                <a:solidFill>
                  <a:schemeClr val="bg1"/>
                </a:solidFill>
                <a:latin typeface="ＭＳ Ｐゴシック" pitchFamily="50" charset="-128"/>
              </a:rPr>
              <a:t>8</a:t>
            </a:r>
            <a:r>
              <a:rPr lang="ja-JP" altLang="en-US" sz="2800" dirty="0" smtClean="0">
                <a:solidFill>
                  <a:schemeClr val="bg1"/>
                </a:solidFill>
                <a:latin typeface="ＭＳ Ｐゴシック" pitchFamily="50" charset="-128"/>
              </a:rPr>
              <a:t>月まで入院。　透析患者。薬はいっぱい。</a:t>
            </a:r>
            <a:endParaRPr lang="en-US" altLang="ja-JP" dirty="0" smtClean="0">
              <a:solidFill>
                <a:schemeClr val="bg1"/>
              </a:solidFill>
            </a:endParaRPr>
          </a:p>
        </p:txBody>
      </p:sp>
    </p:spTree>
    <p:extLst>
      <p:ext uri="{BB962C8B-B14F-4D97-AF65-F5344CB8AC3E}">
        <p14:creationId xmlns:p14="http://schemas.microsoft.com/office/powerpoint/2010/main" val="2663225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24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171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14288"/>
            <a:ext cx="9159875" cy="699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正方形/長方形 1"/>
          <p:cNvSpPr>
            <a:spLocks noChangeArrowheads="1"/>
          </p:cNvSpPr>
          <p:nvPr/>
        </p:nvSpPr>
        <p:spPr bwMode="auto">
          <a:xfrm>
            <a:off x="1258888" y="6027738"/>
            <a:ext cx="76342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en-US" altLang="ja-JP" sz="2400">
                <a:solidFill>
                  <a:schemeClr val="bg2"/>
                </a:solidFill>
              </a:rPr>
              <a:t>Copyright (C)2012 Tokyo Women's Medical University Hospital. All Rights Reserved. 2015.3.5web</a:t>
            </a:r>
            <a:endParaRPr lang="ja-JP" altLang="en-US" sz="2400">
              <a:solidFill>
                <a:schemeClr val="bg2"/>
              </a:solidFill>
            </a:endParaRPr>
          </a:p>
        </p:txBody>
      </p:sp>
    </p:spTree>
    <p:extLst>
      <p:ext uri="{BB962C8B-B14F-4D97-AF65-F5344CB8AC3E}">
        <p14:creationId xmlns:p14="http://schemas.microsoft.com/office/powerpoint/2010/main" val="2957925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ord.yahoo.co.jp/o/image/SIG=122fcpghs/EXP=1425725497;_ylc=X3IDMgRmc3QDMARpZHgDMARvaWQDQU5kOUdjVEw3ZHJPdm5QMHRWRXVZU0l3UWJRd2hmVGl6TGphc2d2S3JUTWo5UkFxa3dEeDNFM3lna0tvMDBvBHADNklXTzZJZVRJT21xcUEtLQRwb3MDNzAEc2VjA3NodwRzbGsDcmk-/**http%3a/www.dm-net.co.jp/seminar/30_/hone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9144000" cy="6475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4275" name="正方形/長方形 1"/>
          <p:cNvSpPr>
            <a:spLocks noChangeArrowheads="1"/>
          </p:cNvSpPr>
          <p:nvPr/>
        </p:nvSpPr>
        <p:spPr bwMode="auto">
          <a:xfrm>
            <a:off x="1763713" y="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rgbClr val="3399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FontTx/>
              <a:buNone/>
            </a:pPr>
            <a:endParaRPr lang="ja-JP" altLang="en-US" sz="2400">
              <a:solidFill>
                <a:schemeClr val="bg2"/>
              </a:solidFill>
            </a:endParaRP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6361113"/>
            <a:ext cx="428466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rgbClr val="339966"/>
                </a:solidFill>
                <a:miter lim="800000"/>
                <a:headEnd/>
                <a:tailEnd/>
              </a14:hiddenLine>
            </a:ext>
          </a:extLst>
        </p:spPr>
      </p:pic>
      <p:sp>
        <p:nvSpPr>
          <p:cNvPr id="54277" name="正方形/長方形 4"/>
          <p:cNvSpPr>
            <a:spLocks noChangeArrowheads="1"/>
          </p:cNvSpPr>
          <p:nvPr/>
        </p:nvSpPr>
        <p:spPr bwMode="auto">
          <a:xfrm>
            <a:off x="2270125" y="6378575"/>
            <a:ext cx="255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en-US" altLang="ja-JP" sz="2400">
                <a:solidFill>
                  <a:schemeClr val="bg2"/>
                </a:solidFill>
              </a:rPr>
              <a:t> 2015.3.5web</a:t>
            </a:r>
            <a:endParaRPr lang="ja-JP" altLang="en-US" sz="2400">
              <a:solidFill>
                <a:schemeClr val="bg2"/>
              </a:solidFill>
            </a:endParaRPr>
          </a:p>
        </p:txBody>
      </p:sp>
    </p:spTree>
    <p:extLst>
      <p:ext uri="{BB962C8B-B14F-4D97-AF65-F5344CB8AC3E}">
        <p14:creationId xmlns:p14="http://schemas.microsoft.com/office/powerpoint/2010/main" val="3448826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C:\Users\山本121120メイン\Desktop\907\907s170621\DSCF2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6"/>
          <p:cNvSpPr>
            <a:spLocks noChangeArrowheads="1"/>
          </p:cNvSpPr>
          <p:nvPr/>
        </p:nvSpPr>
        <p:spPr bwMode="auto">
          <a:xfrm>
            <a:off x="6877050" y="188913"/>
            <a:ext cx="20875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FontTx/>
              <a:buNone/>
            </a:pPr>
            <a:r>
              <a:rPr lang="en-US" altLang="ja-JP" sz="2400" dirty="0" smtClean="0">
                <a:solidFill>
                  <a:schemeClr val="bg2"/>
                </a:solidFill>
              </a:rPr>
              <a:t>1706</a:t>
            </a:r>
            <a:r>
              <a:rPr lang="ja-JP" altLang="en-US" sz="2400" dirty="0" smtClean="0">
                <a:solidFill>
                  <a:schemeClr val="bg2"/>
                </a:solidFill>
              </a:rPr>
              <a:t>ｘｘ</a:t>
            </a:r>
            <a:endParaRPr lang="en-US" altLang="ja-JP" sz="2400" dirty="0">
              <a:solidFill>
                <a:schemeClr val="bg2"/>
              </a:solidFill>
            </a:endParaRPr>
          </a:p>
        </p:txBody>
      </p:sp>
    </p:spTree>
    <p:extLst>
      <p:ext uri="{BB962C8B-B14F-4D97-AF65-F5344CB8AC3E}">
        <p14:creationId xmlns:p14="http://schemas.microsoft.com/office/powerpoint/2010/main" val="771708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pic>
        <p:nvPicPr>
          <p:cNvPr id="28674" name="Picture 2" descr="C:\Users\山本dell470\Desktop\新しいフォルダー\Resized\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356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山本121120メイン\Desktop\907\907s240612\DSC_9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32887"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6"/>
          <p:cNvSpPr>
            <a:spLocks noChangeArrowheads="1"/>
          </p:cNvSpPr>
          <p:nvPr/>
        </p:nvSpPr>
        <p:spPr bwMode="auto">
          <a:xfrm>
            <a:off x="6877050" y="188913"/>
            <a:ext cx="20875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FontTx/>
              <a:buNone/>
            </a:pPr>
            <a:r>
              <a:rPr lang="en-US" altLang="ja-JP" sz="2400" dirty="0" smtClean="0">
                <a:solidFill>
                  <a:schemeClr val="bg2"/>
                </a:solidFill>
              </a:rPr>
              <a:t>2406</a:t>
            </a:r>
            <a:r>
              <a:rPr lang="ja-JP" altLang="en-US" sz="2400" dirty="0" smtClean="0">
                <a:solidFill>
                  <a:schemeClr val="bg2"/>
                </a:solidFill>
              </a:rPr>
              <a:t>ｘｘ</a:t>
            </a:r>
            <a:endParaRPr lang="en-US" altLang="ja-JP" sz="2400" dirty="0">
              <a:solidFill>
                <a:schemeClr val="bg2"/>
              </a:solidFill>
            </a:endParaRPr>
          </a:p>
        </p:txBody>
      </p:sp>
    </p:spTree>
    <p:extLst>
      <p:ext uri="{BB962C8B-B14F-4D97-AF65-F5344CB8AC3E}">
        <p14:creationId xmlns:p14="http://schemas.microsoft.com/office/powerpoint/2010/main" val="3396388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山本121120メイン\Desktop\907\907p2702051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958850"/>
            <a:ext cx="10674351"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6"/>
          <p:cNvSpPr>
            <a:spLocks noChangeArrowheads="1"/>
          </p:cNvSpPr>
          <p:nvPr/>
        </p:nvSpPr>
        <p:spPr bwMode="auto">
          <a:xfrm>
            <a:off x="6877050" y="188913"/>
            <a:ext cx="20875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FontTx/>
              <a:buNone/>
            </a:pPr>
            <a:r>
              <a:rPr lang="en-US" altLang="ja-JP" sz="2400" dirty="0" smtClean="0">
                <a:solidFill>
                  <a:schemeClr val="bg2"/>
                </a:solidFill>
              </a:rPr>
              <a:t>2702</a:t>
            </a:r>
            <a:r>
              <a:rPr lang="ja-JP" altLang="en-US" sz="2400" dirty="0" smtClean="0">
                <a:solidFill>
                  <a:schemeClr val="bg2"/>
                </a:solidFill>
              </a:rPr>
              <a:t>ｘｘ</a:t>
            </a:r>
            <a:endParaRPr lang="en-US" altLang="ja-JP" sz="2400" dirty="0">
              <a:solidFill>
                <a:schemeClr val="bg2"/>
              </a:solidFill>
            </a:endParaRPr>
          </a:p>
        </p:txBody>
      </p:sp>
      <p:pic>
        <p:nvPicPr>
          <p:cNvPr id="4" name="Picture 2" descr="C:\Users\山本121120メイン\Desktop\907\907p2111129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768" y="-171400"/>
            <a:ext cx="8124825"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6"/>
          <p:cNvSpPr>
            <a:spLocks noChangeArrowheads="1"/>
          </p:cNvSpPr>
          <p:nvPr/>
        </p:nvSpPr>
        <p:spPr bwMode="auto">
          <a:xfrm>
            <a:off x="2987824" y="341313"/>
            <a:ext cx="20875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FontTx/>
              <a:buNone/>
            </a:pPr>
            <a:r>
              <a:rPr lang="en-US" altLang="ja-JP" sz="2400" dirty="0" smtClean="0">
                <a:solidFill>
                  <a:schemeClr val="bg2"/>
                </a:solidFill>
              </a:rPr>
              <a:t>2111</a:t>
            </a:r>
            <a:r>
              <a:rPr lang="ja-JP" altLang="en-US" sz="2400" dirty="0" smtClean="0">
                <a:solidFill>
                  <a:schemeClr val="bg2"/>
                </a:solidFill>
              </a:rPr>
              <a:t>ｘｘ</a:t>
            </a:r>
            <a:endParaRPr lang="en-US" altLang="ja-JP" sz="2400" dirty="0">
              <a:solidFill>
                <a:schemeClr val="bg2"/>
              </a:solidFill>
            </a:endParaRPr>
          </a:p>
        </p:txBody>
      </p:sp>
    </p:spTree>
    <p:extLst>
      <p:ext uri="{BB962C8B-B14F-4D97-AF65-F5344CB8AC3E}">
        <p14:creationId xmlns:p14="http://schemas.microsoft.com/office/powerpoint/2010/main" val="1185282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900113" y="4365625"/>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sp>
        <p:nvSpPr>
          <p:cNvPr id="74755" name="Rectangle 5"/>
          <p:cNvSpPr>
            <a:spLocks noChangeArrowheads="1"/>
          </p:cNvSpPr>
          <p:nvPr/>
        </p:nvSpPr>
        <p:spPr bwMode="auto">
          <a:xfrm>
            <a:off x="323850" y="188913"/>
            <a:ext cx="6975475" cy="2209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endParaRPr lang="en-US" altLang="ja-JP" sz="2400" b="1">
              <a:solidFill>
                <a:schemeClr val="bg1"/>
              </a:solidFill>
            </a:endParaRPr>
          </a:p>
          <a:p>
            <a:pPr eaLnBrk="1" hangingPunct="1">
              <a:spcBef>
                <a:spcPct val="0"/>
              </a:spcBef>
              <a:buFontTx/>
              <a:buNone/>
            </a:pPr>
            <a:r>
              <a:rPr lang="ja-JP" altLang="en-US" b="1">
                <a:solidFill>
                  <a:schemeClr val="bg1"/>
                </a:solidFill>
              </a:rPr>
              <a:t>　　　　　　　</a:t>
            </a:r>
          </a:p>
        </p:txBody>
      </p:sp>
      <p:sp>
        <p:nvSpPr>
          <p:cNvPr id="74757" name="Rectangle 8"/>
          <p:cNvSpPr>
            <a:spLocks noChangeArrowheads="1"/>
          </p:cNvSpPr>
          <p:nvPr/>
        </p:nvSpPr>
        <p:spPr bwMode="auto">
          <a:xfrm>
            <a:off x="323850" y="3789363"/>
            <a:ext cx="6975475" cy="2209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400" b="1">
                <a:solidFill>
                  <a:schemeClr val="bg1"/>
                </a:solidFill>
              </a:rPr>
              <a:t>　</a:t>
            </a:r>
          </a:p>
        </p:txBody>
      </p:sp>
      <p:pic>
        <p:nvPicPr>
          <p:cNvPr id="74760" name="Picture 2" descr="http://ord.yahoo.co.jp/o/image/SIG=121iu9hqr/EXP=1438567555;_ylc=X3IDMgRmc3QDMARpZHgDMARvaWQDQU5kOUdjUy1NaVhWeWxSX3FpZmZlTkpNdS1tR19GUi1MMmMwSkFhWk5TaW5PR3dnTWJPV2ZEYjNMUEsxVGcEcAM1cHlyNXFLaTViNnE1NUt3NlpxYzVhNnoEcG9zAzE2MwRzZWMDc2h3BHNsawNyaQ--/**http%3a/www.osk.3web.ne.jp/~busi/sekekkyu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313" y="2514600"/>
            <a:ext cx="5688012"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bwMode="auto">
          <a:xfrm>
            <a:off x="1258888" y="6362700"/>
            <a:ext cx="7562850" cy="330200"/>
          </a:xfrm>
          <a:prstGeom prst="rect">
            <a:avLst/>
          </a:prstGeom>
          <a:solidFill>
            <a:schemeClr val="accent6">
              <a:lumMod val="75000"/>
            </a:schemeClr>
          </a:solidFill>
          <a:ln w="9525" cap="flat" cmpd="sng" algn="ctr">
            <a:noFill/>
            <a:prstDash val="solid"/>
            <a:round/>
            <a:headEnd type="none" w="med" len="med"/>
            <a:tailEnd type="none" w="med" len="med"/>
          </a:ln>
          <a:effectLst/>
          <a:extLst/>
        </p:spPr>
        <p:txBody>
          <a:bodyPr/>
          <a:lstStyle/>
          <a:p>
            <a:pPr algn="ctr">
              <a:defRPr/>
            </a:pPr>
            <a:r>
              <a:rPr lang="en-US" altLang="ja-JP" sz="1800" dirty="0"/>
              <a:t>15/08/02</a:t>
            </a:r>
            <a:r>
              <a:rPr lang="ja-JP" altLang="en-US" sz="1800" dirty="0"/>
              <a:t>　大阪市住吉区山之内</a:t>
            </a:r>
            <a:r>
              <a:rPr lang="en-US" altLang="ja-JP" sz="1800" dirty="0"/>
              <a:t>1</a:t>
            </a:r>
            <a:r>
              <a:rPr lang="ja-JP" altLang="en-US" sz="1800" dirty="0"/>
              <a:t>丁目</a:t>
            </a:r>
            <a:r>
              <a:rPr lang="en-US" altLang="ja-JP" sz="1800" dirty="0"/>
              <a:t>24</a:t>
            </a:r>
            <a:r>
              <a:rPr lang="ja-JP" altLang="en-US" sz="1800" dirty="0"/>
              <a:t>番</a:t>
            </a:r>
            <a:r>
              <a:rPr lang="en-US" altLang="ja-JP" sz="1800" dirty="0"/>
              <a:t>21</a:t>
            </a:r>
            <a:r>
              <a:rPr lang="ja-JP" altLang="en-US" sz="1800" dirty="0"/>
              <a:t>号コンドウ薬局の</a:t>
            </a:r>
            <a:r>
              <a:rPr lang="en-US" altLang="ja-JP" sz="1800" dirty="0"/>
              <a:t>HP</a:t>
            </a:r>
            <a:endParaRPr lang="ja-JP" altLang="en-US" sz="1800" dirty="0">
              <a:ea typeface="ＭＳ Ｐゴシック" pitchFamily="50" charset="-128"/>
            </a:endParaRPr>
          </a:p>
        </p:txBody>
      </p:sp>
      <p:cxnSp>
        <p:nvCxnSpPr>
          <p:cNvPr id="4" name="直線コネクタ 3"/>
          <p:cNvCxnSpPr/>
          <p:nvPr/>
        </p:nvCxnSpPr>
        <p:spPr bwMode="auto">
          <a:xfrm>
            <a:off x="2463130" y="3129503"/>
            <a:ext cx="4103687" cy="2660855"/>
          </a:xfrm>
          <a:prstGeom prst="line">
            <a:avLst/>
          </a:prstGeom>
          <a:solidFill>
            <a:schemeClr val="accent1"/>
          </a:solidFill>
          <a:ln w="139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コネクタ 12"/>
          <p:cNvCxnSpPr/>
          <p:nvPr/>
        </p:nvCxnSpPr>
        <p:spPr bwMode="auto">
          <a:xfrm flipV="1">
            <a:off x="2483768" y="3205907"/>
            <a:ext cx="4062412" cy="2630585"/>
          </a:xfrm>
          <a:prstGeom prst="line">
            <a:avLst/>
          </a:prstGeom>
          <a:solidFill>
            <a:schemeClr val="accent1"/>
          </a:solidFill>
          <a:ln w="139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417580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sp>
        <p:nvSpPr>
          <p:cNvPr id="3076" name="Rectangle 7"/>
          <p:cNvSpPr>
            <a:spLocks noChangeArrowheads="1"/>
          </p:cNvSpPr>
          <p:nvPr/>
        </p:nvSpPr>
        <p:spPr bwMode="auto">
          <a:xfrm>
            <a:off x="175252" y="2204863"/>
            <a:ext cx="9437307" cy="14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en-US" altLang="ja-JP" sz="2000" dirty="0">
                <a:solidFill>
                  <a:schemeClr val="bg1"/>
                </a:solidFill>
              </a:rPr>
              <a:t/>
            </a:r>
            <a:br>
              <a:rPr lang="en-US" altLang="ja-JP" sz="2000" dirty="0">
                <a:solidFill>
                  <a:schemeClr val="bg1"/>
                </a:solidFill>
              </a:rPr>
            </a:br>
            <a:r>
              <a:rPr lang="en-US" altLang="ja-JP" sz="9600" dirty="0" smtClean="0">
                <a:solidFill>
                  <a:srgbClr val="FFC000"/>
                </a:solidFill>
              </a:rPr>
              <a:t>『</a:t>
            </a:r>
            <a:r>
              <a:rPr lang="ja-JP" altLang="en-US" sz="9600" dirty="0" smtClean="0">
                <a:solidFill>
                  <a:srgbClr val="FFC000"/>
                </a:solidFill>
              </a:rPr>
              <a:t>糖尿病なんですがインプラントは可能でしょうか？</a:t>
            </a:r>
            <a:r>
              <a:rPr lang="en-US" altLang="ja-JP" sz="8800" dirty="0" smtClean="0">
                <a:solidFill>
                  <a:srgbClr val="FFC000"/>
                </a:solidFill>
              </a:rPr>
              <a:t>』</a:t>
            </a:r>
            <a:endParaRPr lang="ja-JP" altLang="en-US" sz="11500" dirty="0">
              <a:solidFill>
                <a:srgbClr val="FFC000"/>
              </a:solidFill>
            </a:endParaRPr>
          </a:p>
        </p:txBody>
      </p:sp>
    </p:spTree>
    <p:extLst>
      <p:ext uri="{BB962C8B-B14F-4D97-AF65-F5344CB8AC3E}">
        <p14:creationId xmlns:p14="http://schemas.microsoft.com/office/powerpoint/2010/main" val="22705488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sp>
        <p:nvSpPr>
          <p:cNvPr id="3076" name="Rectangle 7"/>
          <p:cNvSpPr>
            <a:spLocks noChangeArrowheads="1"/>
          </p:cNvSpPr>
          <p:nvPr/>
        </p:nvSpPr>
        <p:spPr bwMode="auto">
          <a:xfrm>
            <a:off x="175252" y="2204863"/>
            <a:ext cx="9437307" cy="14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en-US" altLang="ja-JP" sz="2000" dirty="0">
                <a:solidFill>
                  <a:schemeClr val="bg1"/>
                </a:solidFill>
              </a:rPr>
              <a:t/>
            </a:r>
            <a:br>
              <a:rPr lang="en-US" altLang="ja-JP" sz="2000" dirty="0">
                <a:solidFill>
                  <a:schemeClr val="bg1"/>
                </a:solidFill>
              </a:rPr>
            </a:br>
            <a:r>
              <a:rPr lang="en-US" altLang="ja-JP" sz="9600" dirty="0" smtClean="0">
                <a:solidFill>
                  <a:srgbClr val="FFC000"/>
                </a:solidFill>
              </a:rPr>
              <a:t>『</a:t>
            </a:r>
            <a:r>
              <a:rPr lang="ja-JP" altLang="en-US" sz="9600" dirty="0" smtClean="0">
                <a:solidFill>
                  <a:srgbClr val="FFC000"/>
                </a:solidFill>
              </a:rPr>
              <a:t>インプラントで血糖値をコントロールする</a:t>
            </a:r>
            <a:r>
              <a:rPr lang="en-US" altLang="ja-JP" sz="8800" dirty="0" smtClean="0">
                <a:solidFill>
                  <a:srgbClr val="FFC000"/>
                </a:solidFill>
              </a:rPr>
              <a:t>』</a:t>
            </a:r>
            <a:endParaRPr lang="ja-JP" altLang="en-US" sz="11500" dirty="0">
              <a:solidFill>
                <a:srgbClr val="FFC000"/>
              </a:solidFill>
            </a:endParaRPr>
          </a:p>
        </p:txBody>
      </p:sp>
    </p:spTree>
    <p:extLst>
      <p:ext uri="{BB962C8B-B14F-4D97-AF65-F5344CB8AC3E}">
        <p14:creationId xmlns:p14="http://schemas.microsoft.com/office/powerpoint/2010/main" val="2879833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pic>
        <p:nvPicPr>
          <p:cNvPr id="5" name="Picture 6" descr="4 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1"/>
            <a:ext cx="917149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rot="20682663">
            <a:off x="1101686" y="2396436"/>
            <a:ext cx="7142334" cy="1399133"/>
          </a:xfrm>
          <a:prstGeom prst="rect">
            <a:avLst/>
          </a:prstGeom>
          <a:noFill/>
          <a:ln w="25400" cap="flat" cmpd="sng" algn="ctr">
            <a:noFill/>
            <a:prstDash val="solid"/>
          </a:ln>
          <a:effectLst/>
        </p:spPr>
        <p:txBody>
          <a:bodyPr anchor="ctr"/>
          <a:lstStyle>
            <a:defPPr>
              <a:defRPr lang="ja-JP"/>
            </a:defPPr>
            <a:lvl1pPr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algn="ctr" eaLnBrk="1" fontAlgn="auto" hangingPunct="1">
              <a:spcBef>
                <a:spcPts val="0"/>
              </a:spcBef>
              <a:spcAft>
                <a:spcPts val="0"/>
              </a:spcAft>
              <a:defRPr/>
            </a:pPr>
            <a:r>
              <a:rPr kumimoji="0" lang="ja-JP" altLang="en-US" sz="6000" b="1" i="1" kern="0" dirty="0" smtClean="0">
                <a:ln w="18000">
                  <a:noFill/>
                  <a:prstDash val="solid"/>
                  <a:miter lim="800000"/>
                </a:ln>
                <a:solidFill>
                  <a:srgbClr val="FF0000"/>
                </a:solidFill>
                <a:effectLst>
                  <a:glow rad="127000">
                    <a:prstClr val="white"/>
                  </a:glow>
                  <a:outerShdw blurRad="38100" dist="38100" dir="2700000" algn="tl">
                    <a:srgbClr val="000000">
                      <a:alpha val="43137"/>
                    </a:srgbClr>
                  </a:outerShdw>
                </a:effectLst>
                <a:latin typeface="HGS明朝B" pitchFamily="18" charset="-128"/>
                <a:ea typeface="ＭＳ Ｐゴシック"/>
              </a:rPr>
              <a:t>食事のコントロール</a:t>
            </a:r>
            <a:endParaRPr kumimoji="0" lang="en-US" altLang="ja-JP" sz="6000" b="1" i="1" kern="0" dirty="0" smtClean="0">
              <a:ln w="18000">
                <a:noFill/>
                <a:prstDash val="solid"/>
                <a:miter lim="800000"/>
              </a:ln>
              <a:solidFill>
                <a:srgbClr val="FF0000"/>
              </a:solidFill>
              <a:effectLst>
                <a:glow rad="127000">
                  <a:prstClr val="white"/>
                </a:glow>
                <a:outerShdw blurRad="38100" dist="38100" dir="2700000" algn="tl">
                  <a:srgbClr val="000000">
                    <a:alpha val="43137"/>
                  </a:srgbClr>
                </a:outerShdw>
              </a:effectLst>
              <a:latin typeface="HGS明朝B" pitchFamily="18" charset="-128"/>
              <a:ea typeface="ＭＳ Ｐゴシック"/>
            </a:endParaRPr>
          </a:p>
        </p:txBody>
      </p:sp>
    </p:spTree>
    <p:extLst>
      <p:ext uri="{BB962C8B-B14F-4D97-AF65-F5344CB8AC3E}">
        <p14:creationId xmlns:p14="http://schemas.microsoft.com/office/powerpoint/2010/main" val="25614304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 y="188640"/>
            <a:ext cx="9131939" cy="38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8" y="4381128"/>
            <a:ext cx="9130506" cy="221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4669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8" y="332656"/>
            <a:ext cx="9172017" cy="6364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2912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422"/>
            <a:ext cx="9144000" cy="717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4032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4213" y="188913"/>
            <a:ext cx="7772400" cy="1143000"/>
          </a:xfrm>
        </p:spPr>
        <p:txBody>
          <a:bodyPr/>
          <a:lstStyle/>
          <a:p>
            <a:pPr eaLnBrk="1" hangingPunct="1"/>
            <a:r>
              <a:rPr lang="ja-JP" altLang="en-US" sz="2800" dirty="0" smtClean="0">
                <a:solidFill>
                  <a:schemeClr val="bg1"/>
                </a:solidFill>
              </a:rPr>
              <a:t>症例の概要</a:t>
            </a:r>
          </a:p>
        </p:txBody>
      </p:sp>
      <p:sp>
        <p:nvSpPr>
          <p:cNvPr id="51203" name="Rectangle 3"/>
          <p:cNvSpPr>
            <a:spLocks noGrp="1" noChangeArrowheads="1"/>
          </p:cNvSpPr>
          <p:nvPr>
            <p:ph type="body" idx="1"/>
          </p:nvPr>
        </p:nvSpPr>
        <p:spPr>
          <a:xfrm>
            <a:off x="684213" y="1557338"/>
            <a:ext cx="7772400" cy="5040312"/>
          </a:xfrm>
        </p:spPr>
        <p:txBody>
          <a:bodyPr/>
          <a:lstStyle/>
          <a:p>
            <a:pPr eaLnBrk="1" hangingPunct="1">
              <a:buFontTx/>
              <a:buNone/>
            </a:pPr>
            <a:r>
              <a:rPr lang="ja-JP" altLang="en-US" sz="2800" dirty="0" smtClean="0">
                <a:solidFill>
                  <a:schemeClr val="bg1"/>
                </a:solidFill>
                <a:latin typeface="ＭＳ Ｐゴシック" pitchFamily="50" charset="-128"/>
              </a:rPr>
              <a:t>患　　　者　：　</a:t>
            </a:r>
            <a:r>
              <a:rPr lang="en-US" altLang="ja-JP" sz="11500" dirty="0" smtClean="0">
                <a:solidFill>
                  <a:srgbClr val="FFC000"/>
                </a:solidFill>
                <a:latin typeface="ＭＳ Ｐゴシック" pitchFamily="50" charset="-128"/>
              </a:rPr>
              <a:t>63</a:t>
            </a:r>
            <a:r>
              <a:rPr lang="ja-JP" altLang="en-US" sz="11500" dirty="0" smtClean="0">
                <a:solidFill>
                  <a:srgbClr val="FFC000"/>
                </a:solidFill>
                <a:latin typeface="ＭＳ Ｐゴシック" pitchFamily="50" charset="-128"/>
              </a:rPr>
              <a:t>歳</a:t>
            </a:r>
            <a:r>
              <a:rPr lang="ja-JP" altLang="en-US" sz="2800" dirty="0" smtClean="0">
                <a:solidFill>
                  <a:schemeClr val="bg1"/>
                </a:solidFill>
                <a:latin typeface="ＭＳ Ｐゴシック" pitchFamily="50" charset="-128"/>
              </a:rPr>
              <a:t>　　男性</a:t>
            </a:r>
          </a:p>
          <a:p>
            <a:pPr eaLnBrk="1" hangingPunct="1">
              <a:buFontTx/>
              <a:buNone/>
            </a:pPr>
            <a:r>
              <a:rPr lang="ja-JP" altLang="en-US" sz="2800" dirty="0" smtClean="0">
                <a:solidFill>
                  <a:schemeClr val="bg1"/>
                </a:solidFill>
                <a:latin typeface="ＭＳ Ｐゴシック" pitchFamily="50" charset="-128"/>
              </a:rPr>
              <a:t>初      診　：　平成</a:t>
            </a:r>
            <a:r>
              <a:rPr lang="en-US" altLang="ja-JP" sz="2800" dirty="0" smtClean="0">
                <a:solidFill>
                  <a:schemeClr val="bg1"/>
                </a:solidFill>
                <a:latin typeface="ＭＳ Ｐゴシック" pitchFamily="50" charset="-128"/>
              </a:rPr>
              <a:t>25</a:t>
            </a:r>
            <a:r>
              <a:rPr lang="ja-JP" altLang="en-US" sz="2800" dirty="0" smtClean="0">
                <a:solidFill>
                  <a:schemeClr val="bg1"/>
                </a:solidFill>
                <a:latin typeface="ＭＳ Ｐゴシック" pitchFamily="50" charset="-128"/>
              </a:rPr>
              <a:t>年</a:t>
            </a:r>
          </a:p>
          <a:p>
            <a:pPr eaLnBrk="1" hangingPunct="1">
              <a:buFontTx/>
              <a:buNone/>
            </a:pPr>
            <a:r>
              <a:rPr lang="ja-JP" altLang="en-US" sz="2800" dirty="0" smtClean="0">
                <a:solidFill>
                  <a:schemeClr val="bg1"/>
                </a:solidFill>
                <a:latin typeface="ＭＳ Ｐゴシック" pitchFamily="50" charset="-128"/>
              </a:rPr>
              <a:t>主　　　訴　：　下顎にインプラントブリッジを入れたい</a:t>
            </a:r>
            <a:endParaRPr lang="en-US" altLang="ja-JP" sz="2800" dirty="0" smtClean="0">
              <a:solidFill>
                <a:schemeClr val="bg1"/>
              </a:solidFill>
              <a:latin typeface="ＭＳ Ｐゴシック" pitchFamily="50" charset="-128"/>
            </a:endParaRPr>
          </a:p>
          <a:p>
            <a:pPr eaLnBrk="1" hangingPunct="1">
              <a:buFontTx/>
              <a:buNone/>
            </a:pPr>
            <a:r>
              <a:rPr lang="ja-JP" altLang="en-US" sz="2800" dirty="0" smtClean="0">
                <a:solidFill>
                  <a:schemeClr val="bg1"/>
                </a:solidFill>
                <a:latin typeface="ＭＳ Ｐゴシック" pitchFamily="50" charset="-128"/>
              </a:rPr>
              <a:t>全身状態　：　</a:t>
            </a:r>
            <a:r>
              <a:rPr lang="ja-JP" altLang="en-US" sz="6000" dirty="0" smtClean="0">
                <a:solidFill>
                  <a:srgbClr val="FFC000"/>
                </a:solidFill>
                <a:latin typeface="ＭＳ Ｐゴシック" pitchFamily="50" charset="-128"/>
              </a:rPr>
              <a:t>ＤＭコントロール下</a:t>
            </a:r>
            <a:endParaRPr lang="en-US" altLang="ja-JP" dirty="0" smtClean="0">
              <a:solidFill>
                <a:schemeClr val="bg1"/>
              </a:solidFill>
            </a:endParaRPr>
          </a:p>
        </p:txBody>
      </p:sp>
    </p:spTree>
    <p:extLst>
      <p:ext uri="{BB962C8B-B14F-4D97-AF65-F5344CB8AC3E}">
        <p14:creationId xmlns:p14="http://schemas.microsoft.com/office/powerpoint/2010/main" val="2469163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pic>
        <p:nvPicPr>
          <p:cNvPr id="30722" name="Picture 2" descr="C:\Users\山本dell470\Desktop\新しいフォルダー\Resized\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5" y="12706"/>
            <a:ext cx="9127059" cy="684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3565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K:\5429p2706084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1259"/>
            <a:ext cx="9252520" cy="455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77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K:\5429p2709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219310" cy="3501008"/>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3" descr="K:\5429p2803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1788" y="3200400"/>
            <a:ext cx="75422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772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535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コネクタ 2"/>
          <p:cNvCxnSpPr/>
          <p:nvPr/>
        </p:nvCxnSpPr>
        <p:spPr bwMode="auto">
          <a:xfrm>
            <a:off x="4355976" y="4869160"/>
            <a:ext cx="1512168"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線コネクタ 4"/>
          <p:cNvCxnSpPr/>
          <p:nvPr/>
        </p:nvCxnSpPr>
        <p:spPr bwMode="auto">
          <a:xfrm>
            <a:off x="6020544" y="5517232"/>
            <a:ext cx="1512168"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正方形/長方形 5"/>
          <p:cNvSpPr/>
          <p:nvPr/>
        </p:nvSpPr>
        <p:spPr bwMode="auto">
          <a:xfrm>
            <a:off x="1547664" y="1423503"/>
            <a:ext cx="1088467" cy="221001"/>
          </a:xfrm>
          <a:prstGeom prst="rect">
            <a:avLst/>
          </a:prstGeom>
          <a:solidFill>
            <a:schemeClr val="tx1">
              <a:lumMod val="65000"/>
              <a:lumOff val="35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spTree>
    <p:extLst>
      <p:ext uri="{BB962C8B-B14F-4D97-AF65-F5344CB8AC3E}">
        <p14:creationId xmlns:p14="http://schemas.microsoft.com/office/powerpoint/2010/main" val="29480663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 y="0"/>
            <a:ext cx="919640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955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74295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7247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98" y="116632"/>
            <a:ext cx="932366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5085184"/>
            <a:ext cx="46482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268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360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pic>
        <p:nvPicPr>
          <p:cNvPr id="27650"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53"/>
            <a:ext cx="9163790" cy="686715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bwMode="auto">
          <a:xfrm>
            <a:off x="6948264" y="1936142"/>
            <a:ext cx="1800200"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40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ﾒﾄｸﾞﾙｺ</a:t>
            </a:r>
          </a:p>
        </p:txBody>
      </p:sp>
      <p:sp>
        <p:nvSpPr>
          <p:cNvPr id="6" name="正方形/長方形 5"/>
          <p:cNvSpPr/>
          <p:nvPr/>
        </p:nvSpPr>
        <p:spPr bwMode="auto">
          <a:xfrm>
            <a:off x="7004844" y="3083693"/>
            <a:ext cx="1743620"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ｱｸﾄｽ</a:t>
            </a:r>
          </a:p>
        </p:txBody>
      </p:sp>
      <p:sp>
        <p:nvSpPr>
          <p:cNvPr id="7" name="正方形/長方形 6"/>
          <p:cNvSpPr/>
          <p:nvPr/>
        </p:nvSpPr>
        <p:spPr bwMode="auto">
          <a:xfrm>
            <a:off x="248614" y="4728864"/>
            <a:ext cx="3963346"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ﾄﾗｾﾞﾝﾀ　グラクティブ</a:t>
            </a:r>
          </a:p>
        </p:txBody>
      </p:sp>
      <p:sp>
        <p:nvSpPr>
          <p:cNvPr id="8" name="正方形/長方形 7"/>
          <p:cNvSpPr/>
          <p:nvPr/>
        </p:nvSpPr>
        <p:spPr bwMode="auto">
          <a:xfrm>
            <a:off x="248614" y="4179081"/>
            <a:ext cx="4611417"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ｵｲｸﾞﾙｺﾝ　グリミクロン</a:t>
            </a:r>
          </a:p>
        </p:txBody>
      </p:sp>
      <p:sp>
        <p:nvSpPr>
          <p:cNvPr id="10" name="正方形/長方形 9"/>
          <p:cNvSpPr/>
          <p:nvPr/>
        </p:nvSpPr>
        <p:spPr bwMode="auto">
          <a:xfrm>
            <a:off x="248614" y="3645681"/>
            <a:ext cx="2595193"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ｸﾞﾙﾌｧｽﾄ</a:t>
            </a:r>
          </a:p>
        </p:txBody>
      </p:sp>
      <p:sp>
        <p:nvSpPr>
          <p:cNvPr id="11" name="正方形/長方形 10"/>
          <p:cNvSpPr/>
          <p:nvPr/>
        </p:nvSpPr>
        <p:spPr bwMode="auto">
          <a:xfrm>
            <a:off x="211777" y="476672"/>
            <a:ext cx="2632029"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ｸﾞﾙｺﾊﾞｲ</a:t>
            </a:r>
          </a:p>
        </p:txBody>
      </p:sp>
    </p:spTree>
    <p:extLst>
      <p:ext uri="{BB962C8B-B14F-4D97-AF65-F5344CB8AC3E}">
        <p14:creationId xmlns:p14="http://schemas.microsoft.com/office/powerpoint/2010/main" val="30994833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360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pic>
        <p:nvPicPr>
          <p:cNvPr id="27650"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53"/>
            <a:ext cx="9163790" cy="686715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bwMode="auto">
          <a:xfrm>
            <a:off x="6948264" y="1936142"/>
            <a:ext cx="1800200"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40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ﾒﾄｸﾞﾙｺ</a:t>
            </a:r>
          </a:p>
        </p:txBody>
      </p:sp>
      <p:sp>
        <p:nvSpPr>
          <p:cNvPr id="6" name="正方形/長方形 5"/>
          <p:cNvSpPr/>
          <p:nvPr/>
        </p:nvSpPr>
        <p:spPr bwMode="auto">
          <a:xfrm>
            <a:off x="7004844" y="3083693"/>
            <a:ext cx="1743620"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ｱｸﾄｽ</a:t>
            </a:r>
          </a:p>
        </p:txBody>
      </p:sp>
      <p:sp>
        <p:nvSpPr>
          <p:cNvPr id="7" name="正方形/長方形 6"/>
          <p:cNvSpPr/>
          <p:nvPr/>
        </p:nvSpPr>
        <p:spPr bwMode="auto">
          <a:xfrm>
            <a:off x="248614" y="4728864"/>
            <a:ext cx="3963346"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ﾄﾗｾﾞﾝﾀ　グラクティブ</a:t>
            </a:r>
          </a:p>
        </p:txBody>
      </p:sp>
      <p:sp>
        <p:nvSpPr>
          <p:cNvPr id="8" name="正方形/長方形 7"/>
          <p:cNvSpPr/>
          <p:nvPr/>
        </p:nvSpPr>
        <p:spPr bwMode="auto">
          <a:xfrm>
            <a:off x="248614" y="4179081"/>
            <a:ext cx="5547522"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ｵｲｸﾞﾙｺﾝ　</a:t>
            </a:r>
            <a:r>
              <a:rPr kumimoji="1" lang="ja-JP" altLang="en-US" sz="4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グリミクロン</a:t>
            </a:r>
          </a:p>
        </p:txBody>
      </p:sp>
      <p:sp>
        <p:nvSpPr>
          <p:cNvPr id="10" name="正方形/長方形 9"/>
          <p:cNvSpPr/>
          <p:nvPr/>
        </p:nvSpPr>
        <p:spPr bwMode="auto">
          <a:xfrm>
            <a:off x="248614" y="3645681"/>
            <a:ext cx="2595193"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ｸﾞﾙﾌｧｽﾄ</a:t>
            </a:r>
          </a:p>
        </p:txBody>
      </p:sp>
      <p:sp>
        <p:nvSpPr>
          <p:cNvPr id="11" name="正方形/長方形 10"/>
          <p:cNvSpPr/>
          <p:nvPr/>
        </p:nvSpPr>
        <p:spPr bwMode="auto">
          <a:xfrm>
            <a:off x="211777" y="476672"/>
            <a:ext cx="2632029"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ｸﾞﾙｺﾊﾞｲ</a:t>
            </a:r>
          </a:p>
        </p:txBody>
      </p:sp>
    </p:spTree>
    <p:extLst>
      <p:ext uri="{BB962C8B-B14F-4D97-AF65-F5344CB8AC3E}">
        <p14:creationId xmlns:p14="http://schemas.microsoft.com/office/powerpoint/2010/main" val="2331463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360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pic>
        <p:nvPicPr>
          <p:cNvPr id="27650"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53"/>
            <a:ext cx="9163790" cy="686715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bwMode="auto">
          <a:xfrm>
            <a:off x="6948264" y="1936142"/>
            <a:ext cx="1800200"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40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ﾒﾄｸﾞﾙｺ</a:t>
            </a:r>
          </a:p>
        </p:txBody>
      </p:sp>
      <p:sp>
        <p:nvSpPr>
          <p:cNvPr id="6" name="正方形/長方形 5"/>
          <p:cNvSpPr/>
          <p:nvPr/>
        </p:nvSpPr>
        <p:spPr bwMode="auto">
          <a:xfrm>
            <a:off x="7004844" y="3083693"/>
            <a:ext cx="1743620"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ｱｸﾄｽ</a:t>
            </a:r>
          </a:p>
        </p:txBody>
      </p:sp>
      <p:sp>
        <p:nvSpPr>
          <p:cNvPr id="7" name="正方形/長方形 6"/>
          <p:cNvSpPr/>
          <p:nvPr/>
        </p:nvSpPr>
        <p:spPr bwMode="auto">
          <a:xfrm>
            <a:off x="248614" y="4728864"/>
            <a:ext cx="3963346"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ﾄﾗｾﾞﾝﾀ　グラクティブ</a:t>
            </a:r>
          </a:p>
        </p:txBody>
      </p:sp>
      <p:sp>
        <p:nvSpPr>
          <p:cNvPr id="8" name="正方形/長方形 7"/>
          <p:cNvSpPr/>
          <p:nvPr/>
        </p:nvSpPr>
        <p:spPr bwMode="auto">
          <a:xfrm>
            <a:off x="248614" y="4179081"/>
            <a:ext cx="5547522"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ｵｲｸﾞﾙｺﾝ　</a:t>
            </a:r>
            <a:r>
              <a:rPr kumimoji="1" lang="ja-JP" altLang="en-US" sz="4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グリミクロン</a:t>
            </a:r>
          </a:p>
        </p:txBody>
      </p:sp>
      <p:sp>
        <p:nvSpPr>
          <p:cNvPr id="10" name="正方形/長方形 9"/>
          <p:cNvSpPr/>
          <p:nvPr/>
        </p:nvSpPr>
        <p:spPr bwMode="auto">
          <a:xfrm>
            <a:off x="248614" y="3645681"/>
            <a:ext cx="2595193"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ｸﾞﾙﾌｧｽﾄ</a:t>
            </a:r>
          </a:p>
        </p:txBody>
      </p:sp>
      <p:sp>
        <p:nvSpPr>
          <p:cNvPr id="11" name="正方形/長方形 10"/>
          <p:cNvSpPr/>
          <p:nvPr/>
        </p:nvSpPr>
        <p:spPr bwMode="auto">
          <a:xfrm>
            <a:off x="211777" y="476672"/>
            <a:ext cx="2632029" cy="360040"/>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r>
              <a:rPr kumimoji="1" lang="ja-JP"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ｸﾞﾙｺﾊﾞｲ</a:t>
            </a:r>
          </a:p>
        </p:txBody>
      </p:sp>
      <p:pic>
        <p:nvPicPr>
          <p:cNvPr id="12" name="Picture 2" descr="C:\Users\山本dell470\Desktop\新しいフォルダー\Resized\imag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0560" y="3825701"/>
            <a:ext cx="3707904"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251520" y="620688"/>
            <a:ext cx="8352928" cy="547260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ja-JP" altLang="en-US" sz="2800" dirty="0" smtClean="0">
                <a:solidFill>
                  <a:schemeClr val="bg1"/>
                </a:solidFill>
                <a:latin typeface="HGPｺﾞｼｯｸE" pitchFamily="50" charset="-128"/>
                <a:ea typeface="HGPｺﾞｼｯｸE" pitchFamily="50" charset="-128"/>
              </a:rPr>
              <a:t>結論</a:t>
            </a: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r>
              <a:rPr lang="ja-JP" altLang="en-US" sz="2800" dirty="0">
                <a:solidFill>
                  <a:schemeClr val="bg1"/>
                </a:solidFill>
                <a:latin typeface="HGPｺﾞｼｯｸE" pitchFamily="50" charset="-128"/>
                <a:ea typeface="HGPｺﾞｼｯｸE" pitchFamily="50" charset="-128"/>
              </a:rPr>
              <a:t>近年</a:t>
            </a:r>
            <a:r>
              <a:rPr lang="ja-JP" altLang="en-US" sz="2800" dirty="0" smtClean="0">
                <a:solidFill>
                  <a:schemeClr val="bg1"/>
                </a:solidFill>
                <a:latin typeface="HGPｺﾞｼｯｸE" pitchFamily="50" charset="-128"/>
                <a:ea typeface="HGPｺﾞｼｯｸE" pitchFamily="50" charset="-128"/>
              </a:rPr>
              <a:t>のＤＭ治療，特に高齢者では，小血管障害よりも</a:t>
            </a: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r>
              <a:rPr lang="ja-JP" altLang="en-US" sz="2800" dirty="0" smtClean="0">
                <a:solidFill>
                  <a:schemeClr val="bg1"/>
                </a:solidFill>
                <a:latin typeface="HGPｺﾞｼｯｸE" pitchFamily="50" charset="-128"/>
                <a:ea typeface="HGPｺﾞｼｯｸE" pitchFamily="50" charset="-128"/>
              </a:rPr>
              <a:t>大血管障害（心筋梗塞，脳梗塞等）リスクが高く，</a:t>
            </a:r>
            <a:r>
              <a:rPr lang="en-US" altLang="ja-JP" sz="2800" dirty="0" smtClean="0">
                <a:solidFill>
                  <a:schemeClr val="bg1"/>
                </a:solidFill>
                <a:latin typeface="HGPｺﾞｼｯｸE" pitchFamily="50" charset="-128"/>
                <a:ea typeface="HGPｺﾞｼｯｸE" pitchFamily="50" charset="-128"/>
              </a:rPr>
              <a:t>A1c</a:t>
            </a:r>
            <a:r>
              <a:rPr lang="ja-JP" altLang="en-US" sz="2800" dirty="0" smtClean="0">
                <a:solidFill>
                  <a:schemeClr val="bg1"/>
                </a:solidFill>
                <a:latin typeface="HGPｺﾞｼｯｸE" pitchFamily="50" charset="-128"/>
                <a:ea typeface="HGPｺﾞｼｯｸE" pitchFamily="50" charset="-128"/>
              </a:rPr>
              <a:t>の</a:t>
            </a: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r>
              <a:rPr lang="ja-JP" altLang="en-US" sz="2800" dirty="0" smtClean="0">
                <a:solidFill>
                  <a:schemeClr val="bg1"/>
                </a:solidFill>
                <a:latin typeface="HGPｺﾞｼｯｸE" pitchFamily="50" charset="-128"/>
                <a:ea typeface="HGPｺﾞｼｯｸE" pitchFamily="50" charset="-128"/>
              </a:rPr>
              <a:t>基準が大幅に緩和された．</a:t>
            </a: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endParaRPr lang="en-US" altLang="ja-JP" sz="2800" dirty="0">
              <a:solidFill>
                <a:schemeClr val="bg1"/>
              </a:solidFill>
              <a:latin typeface="HGPｺﾞｼｯｸE" pitchFamily="50" charset="-128"/>
              <a:ea typeface="HGPｺﾞｼｯｸE" pitchFamily="50" charset="-128"/>
            </a:endParaRPr>
          </a:p>
          <a:p>
            <a:pPr eaLnBrk="1" hangingPunct="1">
              <a:spcBef>
                <a:spcPct val="0"/>
              </a:spcBef>
              <a:buFontTx/>
              <a:buNone/>
            </a:pPr>
            <a:r>
              <a:rPr lang="ja-JP" altLang="en-US" sz="2800" dirty="0" smtClean="0">
                <a:solidFill>
                  <a:schemeClr val="bg1"/>
                </a:solidFill>
                <a:latin typeface="HGPｺﾞｼｯｸE" pitchFamily="50" charset="-128"/>
                <a:ea typeface="HGPｺﾞｼｯｸE" pitchFamily="50" charset="-128"/>
              </a:rPr>
              <a:t>糖尿病合併症に腎障害があるが，早期の腎障害（可逆</a:t>
            </a: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r>
              <a:rPr lang="ja-JP" altLang="en-US" sz="2800" dirty="0" smtClean="0">
                <a:solidFill>
                  <a:schemeClr val="bg1"/>
                </a:solidFill>
                <a:latin typeface="HGPｺﾞｼｯｸE" pitchFamily="50" charset="-128"/>
                <a:ea typeface="HGPｺﾞｼｯｸE" pitchFamily="50" charset="-128"/>
              </a:rPr>
              <a:t>的腎障害）を見つけ出す方法として，尿中アルブミン測</a:t>
            </a: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r>
              <a:rPr lang="ja-JP" altLang="en-US" sz="2800" dirty="0" smtClean="0">
                <a:solidFill>
                  <a:schemeClr val="bg1"/>
                </a:solidFill>
                <a:latin typeface="HGPｺﾞｼｯｸE" pitchFamily="50" charset="-128"/>
                <a:ea typeface="HGPｺﾞｼｯｸE" pitchFamily="50" charset="-128"/>
              </a:rPr>
              <a:t>定がある．</a:t>
            </a: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endParaRPr lang="en-US" altLang="ja-JP" sz="2800" dirty="0">
              <a:solidFill>
                <a:schemeClr val="bg1"/>
              </a:solidFill>
              <a:latin typeface="HGPｺﾞｼｯｸE" pitchFamily="50" charset="-128"/>
              <a:ea typeface="HGPｺﾞｼｯｸE" pitchFamily="50" charset="-128"/>
            </a:endParaRPr>
          </a:p>
          <a:p>
            <a:pPr eaLnBrk="1" hangingPunct="1">
              <a:spcBef>
                <a:spcPct val="0"/>
              </a:spcBef>
              <a:buFontTx/>
              <a:buNone/>
            </a:pPr>
            <a:r>
              <a:rPr lang="ja-JP" altLang="en-US" sz="2800" dirty="0">
                <a:solidFill>
                  <a:schemeClr val="bg1"/>
                </a:solidFill>
                <a:latin typeface="HGPｺﾞｼｯｸE" pitchFamily="50" charset="-128"/>
                <a:ea typeface="HGPｺﾞｼｯｸE" pitchFamily="50" charset="-128"/>
              </a:rPr>
              <a:t>尿中アルブミンは</a:t>
            </a:r>
            <a:r>
              <a:rPr lang="ja-JP" altLang="en-US" sz="2800" dirty="0" smtClean="0">
                <a:solidFill>
                  <a:schemeClr val="bg1"/>
                </a:solidFill>
                <a:latin typeface="HGPｺﾞｼｯｸE" pitchFamily="50" charset="-128"/>
                <a:ea typeface="HGPｺﾞｼｯｸE" pitchFamily="50" charset="-128"/>
              </a:rPr>
              <a:t>，血管内皮障害因子とも言われ，全身</a:t>
            </a: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r>
              <a:rPr lang="ja-JP" altLang="en-US" sz="2800" dirty="0" smtClean="0">
                <a:solidFill>
                  <a:schemeClr val="bg1"/>
                </a:solidFill>
                <a:latin typeface="HGPｺﾞｼｯｸE" pitchFamily="50" charset="-128"/>
                <a:ea typeface="HGPｺﾞｼｯｸE" pitchFamily="50" charset="-128"/>
              </a:rPr>
              <a:t>の末梢循環障害の指標としての可能性が注目される．</a:t>
            </a: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endParaRPr lang="en-US" altLang="ja-JP" sz="2800" dirty="0">
              <a:solidFill>
                <a:schemeClr val="bg1"/>
              </a:solidFill>
              <a:latin typeface="HGPｺﾞｼｯｸE" pitchFamily="50" charset="-128"/>
              <a:ea typeface="HGPｺﾞｼｯｸE" pitchFamily="50" charset="-128"/>
            </a:endParaRPr>
          </a:p>
          <a:p>
            <a:pPr eaLnBrk="1" hangingPunct="1">
              <a:spcBef>
                <a:spcPct val="0"/>
              </a:spcBef>
              <a:buFontTx/>
              <a:buNone/>
            </a:pPr>
            <a:r>
              <a:rPr lang="ja-JP" altLang="en-US" sz="2800" dirty="0" smtClean="0">
                <a:solidFill>
                  <a:schemeClr val="bg1"/>
                </a:solidFill>
                <a:latin typeface="HGPｺﾞｼｯｸE" pitchFamily="50" charset="-128"/>
                <a:ea typeface="HGPｺﾞｼｯｸE" pitchFamily="50" charset="-128"/>
              </a:rPr>
              <a:t>Ａ１ｃの基準が緩和される中，尿中アルブミンの測定意義</a:t>
            </a:r>
            <a:endParaRPr lang="en-US" altLang="ja-JP" sz="2800" dirty="0" smtClean="0">
              <a:solidFill>
                <a:schemeClr val="bg1"/>
              </a:solidFill>
              <a:latin typeface="HGPｺﾞｼｯｸE" pitchFamily="50" charset="-128"/>
              <a:ea typeface="HGPｺﾞｼｯｸE" pitchFamily="50" charset="-128"/>
            </a:endParaRPr>
          </a:p>
          <a:p>
            <a:pPr eaLnBrk="1" hangingPunct="1">
              <a:spcBef>
                <a:spcPct val="0"/>
              </a:spcBef>
              <a:buFontTx/>
              <a:buNone/>
            </a:pPr>
            <a:r>
              <a:rPr lang="ja-JP" altLang="en-US" sz="2800" dirty="0" smtClean="0">
                <a:solidFill>
                  <a:schemeClr val="bg1"/>
                </a:solidFill>
                <a:latin typeface="HGPｺﾞｼｯｸE" pitchFamily="50" charset="-128"/>
                <a:ea typeface="HGPｺﾞｼｯｸE" pitchFamily="50" charset="-128"/>
              </a:rPr>
              <a:t>は大きい．</a:t>
            </a:r>
            <a:endParaRPr lang="en-US" altLang="ja-JP" sz="2800" dirty="0">
              <a:solidFill>
                <a:schemeClr val="bg1"/>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1818165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pic>
        <p:nvPicPr>
          <p:cNvPr id="29698" name="Picture 2" descr="C:\Users\山本dell470\Desktop\新しいフォルダー\Resized\imag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4" y="-20157"/>
            <a:ext cx="9170874" cy="687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356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sp>
        <p:nvSpPr>
          <p:cNvPr id="3076" name="Rectangle 7"/>
          <p:cNvSpPr>
            <a:spLocks noChangeArrowheads="1"/>
          </p:cNvSpPr>
          <p:nvPr/>
        </p:nvSpPr>
        <p:spPr bwMode="auto">
          <a:xfrm>
            <a:off x="175253" y="2204862"/>
            <a:ext cx="8826376" cy="14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en-US" altLang="ja-JP" sz="2800" dirty="0">
                <a:solidFill>
                  <a:schemeClr val="bg1"/>
                </a:solidFill>
              </a:rPr>
              <a:t/>
            </a:r>
            <a:br>
              <a:rPr lang="en-US" altLang="ja-JP" sz="2800" dirty="0">
                <a:solidFill>
                  <a:schemeClr val="bg1"/>
                </a:solidFill>
              </a:rPr>
            </a:br>
            <a:r>
              <a:rPr lang="en-US" altLang="ja-JP" sz="8800" dirty="0" smtClean="0">
                <a:solidFill>
                  <a:srgbClr val="FFC000"/>
                </a:solidFill>
              </a:rPr>
              <a:t>『</a:t>
            </a:r>
            <a:r>
              <a:rPr lang="ja-JP" altLang="en-US" sz="8800" dirty="0" smtClean="0">
                <a:solidFill>
                  <a:srgbClr val="FFC000"/>
                </a:solidFill>
              </a:rPr>
              <a:t>複雑怪奇な糖尿病薬</a:t>
            </a:r>
            <a:r>
              <a:rPr lang="en-US" altLang="ja-JP" sz="8800" dirty="0" smtClean="0">
                <a:solidFill>
                  <a:srgbClr val="FFC000"/>
                </a:solidFill>
              </a:rPr>
              <a:t>』</a:t>
            </a:r>
            <a:endParaRPr lang="ja-JP" altLang="en-US" sz="19900" dirty="0">
              <a:solidFill>
                <a:srgbClr val="FFC000"/>
              </a:solidFill>
            </a:endParaRPr>
          </a:p>
        </p:txBody>
      </p:sp>
    </p:spTree>
    <p:extLst>
      <p:ext uri="{BB962C8B-B14F-4D97-AF65-F5344CB8AC3E}">
        <p14:creationId xmlns:p14="http://schemas.microsoft.com/office/powerpoint/2010/main" val="174984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pic>
        <p:nvPicPr>
          <p:cNvPr id="27650"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53"/>
            <a:ext cx="9163790" cy="686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90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003800" y="5486400"/>
            <a:ext cx="4002088" cy="1371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a:solidFill>
                <a:schemeClr val="accent1"/>
              </a:solidFill>
              <a:latin typeface="HGPｺﾞｼｯｸE" pitchFamily="50" charset="-128"/>
              <a:ea typeface="HGPｺﾞｼｯｸE" pitchFamily="50" charset="-128"/>
            </a:endParaRPr>
          </a:p>
        </p:txBody>
      </p:sp>
      <p:sp>
        <p:nvSpPr>
          <p:cNvPr id="3075" name="Rectangle 6"/>
          <p:cNvSpPr>
            <a:spLocks noChangeArrowheads="1"/>
          </p:cNvSpPr>
          <p:nvPr/>
        </p:nvSpPr>
        <p:spPr bwMode="auto">
          <a:xfrm>
            <a:off x="895854" y="3645681"/>
            <a:ext cx="7010400"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endParaRPr lang="ja-JP" altLang="ja-JP" sz="2800">
              <a:solidFill>
                <a:schemeClr val="bg1"/>
              </a:solidFill>
              <a:latin typeface="HGPｺﾞｼｯｸE" pitchFamily="50" charset="-128"/>
              <a:ea typeface="HGPｺﾞｼｯｸE" pitchFamily="50" charset="-128"/>
            </a:endParaRPr>
          </a:p>
        </p:txBody>
      </p:sp>
      <p:pic>
        <p:nvPicPr>
          <p:cNvPr id="27650"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52"/>
            <a:ext cx="6300728" cy="4721634"/>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bwMode="auto">
          <a:xfrm>
            <a:off x="4744884" y="344036"/>
            <a:ext cx="4551739" cy="576064"/>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7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高脂血症</a:t>
            </a:r>
          </a:p>
        </p:txBody>
      </p:sp>
      <p:sp>
        <p:nvSpPr>
          <p:cNvPr id="7" name="正方形/長方形 6"/>
          <p:cNvSpPr/>
          <p:nvPr/>
        </p:nvSpPr>
        <p:spPr bwMode="auto">
          <a:xfrm>
            <a:off x="4788024" y="1268760"/>
            <a:ext cx="4551739" cy="576064"/>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7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高血圧</a:t>
            </a:r>
          </a:p>
        </p:txBody>
      </p:sp>
      <p:sp>
        <p:nvSpPr>
          <p:cNvPr id="8" name="正方形/長方形 7"/>
          <p:cNvSpPr/>
          <p:nvPr/>
        </p:nvSpPr>
        <p:spPr bwMode="auto">
          <a:xfrm>
            <a:off x="4788023" y="2204864"/>
            <a:ext cx="4551739" cy="576064"/>
          </a:xfrm>
          <a:prstGeom prst="rect">
            <a:avLst/>
          </a:prstGeom>
          <a:no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7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ＭＳ Ｐゴシック" charset="-128"/>
              </a:rPr>
              <a:t>抗尿酸薬</a:t>
            </a:r>
          </a:p>
        </p:txBody>
      </p:sp>
    </p:spTree>
    <p:extLst>
      <p:ext uri="{BB962C8B-B14F-4D97-AF65-F5344CB8AC3E}">
        <p14:creationId xmlns:p14="http://schemas.microsoft.com/office/powerpoint/2010/main" val="213088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339966"/>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charset="0"/>
            <a:ea typeface="ＭＳ Ｐゴシック" charset="-128"/>
          </a:defRPr>
        </a:defPPr>
      </a:lstStyle>
    </a:spDef>
    <a:lnDef>
      <a:spPr bwMode="auto">
        <a:xfrm>
          <a:off x="0" y="0"/>
          <a:ext cx="1" cy="1"/>
        </a:xfrm>
        <a:custGeom>
          <a:avLst/>
          <a:gdLst/>
          <a:ahLst/>
          <a:cxnLst/>
          <a:rect l="0" t="0" r="0" b="0"/>
          <a:pathLst/>
        </a:custGeom>
        <a:solidFill>
          <a:schemeClr val="accent1"/>
        </a:solidFill>
        <a:ln w="57150" cap="flat" cmpd="sng" algn="ctr">
          <a:solidFill>
            <a:srgbClr val="339966"/>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charset="0"/>
            <a:ea typeface="ＭＳ Ｐゴシック"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Office\Template\新しいﾌﾟﾚｾﾞﾝﾃｰｼｮﾝ.pot</Template>
  <TotalTime>13733</TotalTime>
  <Words>738</Words>
  <Application>Microsoft Office PowerPoint</Application>
  <PresentationFormat>画面に合わせる (4:3)</PresentationFormat>
  <Paragraphs>177</Paragraphs>
  <Slides>59</Slides>
  <Notes>16</Notes>
  <HiddenSlides>0</HiddenSlides>
  <MMClips>0</MMClips>
  <ScaleCrop>false</ScaleCrop>
  <HeadingPairs>
    <vt:vector size="4" baseType="variant">
      <vt:variant>
        <vt:lpstr>テーマ</vt:lpstr>
      </vt:variant>
      <vt:variant>
        <vt:i4>1</vt:i4>
      </vt:variant>
      <vt:variant>
        <vt:lpstr>スライド タイトル</vt:lpstr>
      </vt:variant>
      <vt:variant>
        <vt:i4>59</vt:i4>
      </vt:variant>
    </vt:vector>
  </HeadingPairs>
  <TitlesOfParts>
    <vt:vector size="60" baseType="lpstr">
      <vt:lpstr>新しいﾌﾟﾚｾﾞﾝﾃｰｼｮﾝ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症例の概要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症例の概要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症例の概要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上士幌歯科クリニック</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山本英一</dc:creator>
  <cp:lastModifiedBy>山本dell470</cp:lastModifiedBy>
  <cp:revision>304</cp:revision>
  <dcterms:created xsi:type="dcterms:W3CDTF">2001-11-08T02:36:05Z</dcterms:created>
  <dcterms:modified xsi:type="dcterms:W3CDTF">2016-11-21T09:34:28Z</dcterms:modified>
</cp:coreProperties>
</file>